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6162" r:id="rId4"/>
    <p:sldMasterId id="2147483672" r:id="rId5"/>
    <p:sldMasterId id="2147483698" r:id="rId6"/>
    <p:sldMasterId id="2147483710" r:id="rId7"/>
    <p:sldMasterId id="2147485263" r:id="rId8"/>
    <p:sldMasterId id="2147486174" r:id="rId9"/>
  </p:sldMasterIdLst>
  <p:notesMasterIdLst>
    <p:notesMasterId r:id="rId24"/>
  </p:notesMasterIdLst>
  <p:sldIdLst>
    <p:sldId id="411" r:id="rId10"/>
    <p:sldId id="372" r:id="rId11"/>
    <p:sldId id="422" r:id="rId12"/>
    <p:sldId id="377" r:id="rId13"/>
    <p:sldId id="424" r:id="rId14"/>
    <p:sldId id="423" r:id="rId15"/>
    <p:sldId id="425" r:id="rId16"/>
    <p:sldId id="427" r:id="rId17"/>
    <p:sldId id="428" r:id="rId18"/>
    <p:sldId id="429" r:id="rId19"/>
    <p:sldId id="430" r:id="rId20"/>
    <p:sldId id="432" r:id="rId21"/>
    <p:sldId id="431" r:id="rId22"/>
    <p:sldId id="322" r:id="rId23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3EA"/>
    <a:srgbClr val="D6EDBD"/>
    <a:srgbClr val="7ABC32"/>
    <a:srgbClr val="FFCC00"/>
    <a:srgbClr val="1CB8CF"/>
    <a:srgbClr val="50DC93"/>
    <a:srgbClr val="FE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89876" autoAdjust="0"/>
  </p:normalViewPr>
  <p:slideViewPr>
    <p:cSldViewPr>
      <p:cViewPr varScale="1">
        <p:scale>
          <a:sx n="118" d="100"/>
          <a:sy n="118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F571A-077C-49AA-A6BA-14EFEA6D390C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9FA3D4FC-67CE-4906-A70B-6C90A6EAD0B5}">
      <dgm:prSet phldrT="[Tekst]" custT="1"/>
      <dgm:spPr>
        <a:solidFill>
          <a:srgbClr val="1CB8CF"/>
        </a:solidFill>
      </dgm:spPr>
      <dgm:t>
        <a:bodyPr/>
        <a:lstStyle/>
        <a:p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BEZPIECZNA ŻYWNOŚĆ</a:t>
          </a:r>
          <a:endParaRPr lang="pl-P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DE2E1-BF2E-4A46-9FA8-F1164912B711}" type="parTrans" cxnId="{2D3B7B61-0D89-42A9-9895-008D54AAF9E4}">
      <dgm:prSet/>
      <dgm:spPr/>
      <dgm:t>
        <a:bodyPr/>
        <a:lstStyle/>
        <a:p>
          <a:endParaRPr lang="pl-PL"/>
        </a:p>
      </dgm:t>
    </dgm:pt>
    <dgm:pt modelId="{AA47DB0D-8951-4D91-A570-9AABF78DC4E0}" type="sibTrans" cxnId="{2D3B7B61-0D89-42A9-9895-008D54AAF9E4}">
      <dgm:prSet/>
      <dgm:spPr/>
      <dgm:t>
        <a:bodyPr/>
        <a:lstStyle/>
        <a:p>
          <a:endParaRPr lang="pl-PL"/>
        </a:p>
      </dgm:t>
    </dgm:pt>
    <dgm:pt modelId="{2D4A3537-D444-43B5-951A-3FE7078FB172}">
      <dgm:prSet phldrT="[Tekst]" custT="1"/>
      <dgm:spPr>
        <a:solidFill>
          <a:srgbClr val="1CB8CF"/>
        </a:solidFill>
      </dgm:spPr>
      <dgm:t>
        <a:bodyPr/>
        <a:lstStyle/>
        <a:p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INTELIGENTNE SYSTEMY ZARZĄDZANIA</a:t>
          </a:r>
          <a:endParaRPr lang="pl-P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26EB-1264-44CD-8E4C-4D47EC707A2E}" type="parTrans" cxnId="{D2DE48BB-E000-4707-BF97-3A6E4D6E496B}">
      <dgm:prSet/>
      <dgm:spPr/>
      <dgm:t>
        <a:bodyPr/>
        <a:lstStyle/>
        <a:p>
          <a:endParaRPr lang="pl-PL"/>
        </a:p>
      </dgm:t>
    </dgm:pt>
    <dgm:pt modelId="{B73633C6-EA84-4AE3-8CCA-7F544D25C4F4}" type="sibTrans" cxnId="{D2DE48BB-E000-4707-BF97-3A6E4D6E496B}">
      <dgm:prSet/>
      <dgm:spPr/>
      <dgm:t>
        <a:bodyPr/>
        <a:lstStyle/>
        <a:p>
          <a:endParaRPr lang="pl-PL"/>
        </a:p>
      </dgm:t>
    </dgm:pt>
    <dgm:pt modelId="{96D4FB77-DA47-47EE-9C9C-ED957A013B78}">
      <dgm:prSet phldrT="[Tekst]" custT="1"/>
      <dgm:spPr>
        <a:solidFill>
          <a:srgbClr val="1CB8CF"/>
        </a:solidFill>
      </dgm:spPr>
      <dgm:t>
        <a:bodyPr/>
        <a:lstStyle/>
        <a:p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NOWOCZESNE USŁUGI DLA </a:t>
          </a:r>
          <a:r>
            <a:rPr lang="pl-PL" sz="1400" b="0" dirty="0" smtClean="0">
              <a:latin typeface="Arial" panose="020B0604020202020204" pitchFamily="34" charset="0"/>
              <a:cs typeface="Arial" panose="020B0604020202020204" pitchFamily="34" charset="0"/>
            </a:rPr>
            <a:t>BIZNESU</a:t>
          </a:r>
          <a:endParaRPr lang="pl-PL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00DF2-F194-4540-91EE-9791DA37D687}" type="parTrans" cxnId="{95C1A1CD-DB98-46A0-9A41-02B19B5CBA1D}">
      <dgm:prSet/>
      <dgm:spPr/>
      <dgm:t>
        <a:bodyPr/>
        <a:lstStyle/>
        <a:p>
          <a:endParaRPr lang="pl-PL"/>
        </a:p>
      </dgm:t>
    </dgm:pt>
    <dgm:pt modelId="{C8CB7B6C-90FD-4983-8975-72F5A60EAE1D}" type="sibTrans" cxnId="{95C1A1CD-DB98-46A0-9A41-02B19B5CBA1D}">
      <dgm:prSet/>
      <dgm:spPr/>
      <dgm:t>
        <a:bodyPr/>
        <a:lstStyle/>
        <a:p>
          <a:endParaRPr lang="pl-PL"/>
        </a:p>
      </dgm:t>
    </dgm:pt>
    <dgm:pt modelId="{7BE629D6-B595-40CF-9ABC-4AD511F15140}">
      <dgm:prSet phldrT="[Tekst]" custT="1"/>
      <dgm:spPr>
        <a:solidFill>
          <a:srgbClr val="1CB8CF"/>
        </a:solidFill>
      </dgm:spPr>
      <dgm:t>
        <a:bodyPr/>
        <a:lstStyle/>
        <a:p>
          <a:r>
            <a:rPr lang="pl-PL" sz="1400" dirty="0" smtClean="0">
              <a:latin typeface="Arial" panose="020B0604020202020204" pitchFamily="34" charset="0"/>
              <a:cs typeface="Arial" panose="020B0604020202020204" pitchFamily="34" charset="0"/>
            </a:rPr>
            <a:t>WYSOKA JAKOŚĆ ŻYCIA</a:t>
          </a:r>
          <a:endParaRPr lang="pl-P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3290BF-ABA2-4CF2-AF14-119DC152757E}" type="parTrans" cxnId="{B725B5EF-D810-40A4-8A43-FE9BA6B7FD96}">
      <dgm:prSet/>
      <dgm:spPr/>
      <dgm:t>
        <a:bodyPr/>
        <a:lstStyle/>
        <a:p>
          <a:endParaRPr lang="pl-PL"/>
        </a:p>
      </dgm:t>
    </dgm:pt>
    <dgm:pt modelId="{521196E4-F4A8-4E47-B422-10E3CB8864AC}" type="sibTrans" cxnId="{B725B5EF-D810-40A4-8A43-FE9BA6B7FD96}">
      <dgm:prSet/>
      <dgm:spPr/>
      <dgm:t>
        <a:bodyPr/>
        <a:lstStyle/>
        <a:p>
          <a:endParaRPr lang="pl-PL"/>
        </a:p>
      </dgm:t>
    </dgm:pt>
    <dgm:pt modelId="{760AF96B-0E99-4702-8C77-6B48748E1BAA}" type="pres">
      <dgm:prSet presAssocID="{FD9F571A-077C-49AA-A6BA-14EFEA6D3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70C4FB5-98EB-41BE-962C-F0A7A65585E3}" type="pres">
      <dgm:prSet presAssocID="{9FA3D4FC-67CE-4906-A70B-6C90A6EAD0B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B4B583-BBEF-4269-83A7-0DE635BEB2C3}" type="pres">
      <dgm:prSet presAssocID="{AA47DB0D-8951-4D91-A570-9AABF78DC4E0}" presName="sibTrans" presStyleCnt="0"/>
      <dgm:spPr/>
      <dgm:t>
        <a:bodyPr/>
        <a:lstStyle/>
        <a:p>
          <a:endParaRPr lang="pl-PL"/>
        </a:p>
      </dgm:t>
    </dgm:pt>
    <dgm:pt modelId="{760688DF-2E7A-4757-A4C8-157207337E5B}" type="pres">
      <dgm:prSet presAssocID="{2D4A3537-D444-43B5-951A-3FE7078FB1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C23A0A-C4F1-4284-8DF1-27BB60C31C41}" type="pres">
      <dgm:prSet presAssocID="{B73633C6-EA84-4AE3-8CCA-7F544D25C4F4}" presName="sibTrans" presStyleCnt="0"/>
      <dgm:spPr/>
      <dgm:t>
        <a:bodyPr/>
        <a:lstStyle/>
        <a:p>
          <a:endParaRPr lang="pl-PL"/>
        </a:p>
      </dgm:t>
    </dgm:pt>
    <dgm:pt modelId="{2A7E7875-6292-43C3-B85F-D878F8D568DF}" type="pres">
      <dgm:prSet presAssocID="{96D4FB77-DA47-47EE-9C9C-ED957A013B7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062536-4456-4D0C-88C8-0841096CD8DB}" type="pres">
      <dgm:prSet presAssocID="{C8CB7B6C-90FD-4983-8975-72F5A60EAE1D}" presName="sibTrans" presStyleCnt="0"/>
      <dgm:spPr/>
      <dgm:t>
        <a:bodyPr/>
        <a:lstStyle/>
        <a:p>
          <a:endParaRPr lang="pl-PL"/>
        </a:p>
      </dgm:t>
    </dgm:pt>
    <dgm:pt modelId="{F2446EB1-D140-402A-BC2E-D42D5B01C9E3}" type="pres">
      <dgm:prSet presAssocID="{7BE629D6-B595-40CF-9ABC-4AD511F151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D3B7B61-0D89-42A9-9895-008D54AAF9E4}" srcId="{FD9F571A-077C-49AA-A6BA-14EFEA6D390C}" destId="{9FA3D4FC-67CE-4906-A70B-6C90A6EAD0B5}" srcOrd="0" destOrd="0" parTransId="{883DE2E1-BF2E-4A46-9FA8-F1164912B711}" sibTransId="{AA47DB0D-8951-4D91-A570-9AABF78DC4E0}"/>
    <dgm:cxn modelId="{B725B5EF-D810-40A4-8A43-FE9BA6B7FD96}" srcId="{FD9F571A-077C-49AA-A6BA-14EFEA6D390C}" destId="{7BE629D6-B595-40CF-9ABC-4AD511F15140}" srcOrd="3" destOrd="0" parTransId="{A63290BF-ABA2-4CF2-AF14-119DC152757E}" sibTransId="{521196E4-F4A8-4E47-B422-10E3CB8864AC}"/>
    <dgm:cxn modelId="{D2DE48BB-E000-4707-BF97-3A6E4D6E496B}" srcId="{FD9F571A-077C-49AA-A6BA-14EFEA6D390C}" destId="{2D4A3537-D444-43B5-951A-3FE7078FB172}" srcOrd="1" destOrd="0" parTransId="{CB4626EB-1264-44CD-8E4C-4D47EC707A2E}" sibTransId="{B73633C6-EA84-4AE3-8CCA-7F544D25C4F4}"/>
    <dgm:cxn modelId="{42678DB8-E722-4827-A6B8-49A64B1875A6}" type="presOf" srcId="{2D4A3537-D444-43B5-951A-3FE7078FB172}" destId="{760688DF-2E7A-4757-A4C8-157207337E5B}" srcOrd="0" destOrd="0" presId="urn:microsoft.com/office/officeart/2005/8/layout/default"/>
    <dgm:cxn modelId="{95C1A1CD-DB98-46A0-9A41-02B19B5CBA1D}" srcId="{FD9F571A-077C-49AA-A6BA-14EFEA6D390C}" destId="{96D4FB77-DA47-47EE-9C9C-ED957A013B78}" srcOrd="2" destOrd="0" parTransId="{C7100DF2-F194-4540-91EE-9791DA37D687}" sibTransId="{C8CB7B6C-90FD-4983-8975-72F5A60EAE1D}"/>
    <dgm:cxn modelId="{015495CD-F634-48C3-9016-003351423A4D}" type="presOf" srcId="{FD9F571A-077C-49AA-A6BA-14EFEA6D390C}" destId="{760AF96B-0E99-4702-8C77-6B48748E1BAA}" srcOrd="0" destOrd="0" presId="urn:microsoft.com/office/officeart/2005/8/layout/default"/>
    <dgm:cxn modelId="{5D096FC9-F818-4989-A94A-C01B6274E77C}" type="presOf" srcId="{7BE629D6-B595-40CF-9ABC-4AD511F15140}" destId="{F2446EB1-D140-402A-BC2E-D42D5B01C9E3}" srcOrd="0" destOrd="0" presId="urn:microsoft.com/office/officeart/2005/8/layout/default"/>
    <dgm:cxn modelId="{93629F82-CE83-478A-A419-923858653E84}" type="presOf" srcId="{96D4FB77-DA47-47EE-9C9C-ED957A013B78}" destId="{2A7E7875-6292-43C3-B85F-D878F8D568DF}" srcOrd="0" destOrd="0" presId="urn:microsoft.com/office/officeart/2005/8/layout/default"/>
    <dgm:cxn modelId="{C55F36F7-825F-4940-9FB4-41BA27D7CC8F}" type="presOf" srcId="{9FA3D4FC-67CE-4906-A70B-6C90A6EAD0B5}" destId="{970C4FB5-98EB-41BE-962C-F0A7A65585E3}" srcOrd="0" destOrd="0" presId="urn:microsoft.com/office/officeart/2005/8/layout/default"/>
    <dgm:cxn modelId="{A6EE8A6D-E2EF-4347-A9ED-9E2EE6A2199A}" type="presParOf" srcId="{760AF96B-0E99-4702-8C77-6B48748E1BAA}" destId="{970C4FB5-98EB-41BE-962C-F0A7A65585E3}" srcOrd="0" destOrd="0" presId="urn:microsoft.com/office/officeart/2005/8/layout/default"/>
    <dgm:cxn modelId="{B9C5C938-65F6-44D1-B9C1-5672F458D3CD}" type="presParOf" srcId="{760AF96B-0E99-4702-8C77-6B48748E1BAA}" destId="{4CB4B583-BBEF-4269-83A7-0DE635BEB2C3}" srcOrd="1" destOrd="0" presId="urn:microsoft.com/office/officeart/2005/8/layout/default"/>
    <dgm:cxn modelId="{654B579E-1EDE-41B4-A1D1-64F1BCEA2187}" type="presParOf" srcId="{760AF96B-0E99-4702-8C77-6B48748E1BAA}" destId="{760688DF-2E7A-4757-A4C8-157207337E5B}" srcOrd="2" destOrd="0" presId="urn:microsoft.com/office/officeart/2005/8/layout/default"/>
    <dgm:cxn modelId="{77B07CCB-E22C-43F6-9C4E-2785EB5F202C}" type="presParOf" srcId="{760AF96B-0E99-4702-8C77-6B48748E1BAA}" destId="{B7C23A0A-C4F1-4284-8DF1-27BB60C31C41}" srcOrd="3" destOrd="0" presId="urn:microsoft.com/office/officeart/2005/8/layout/default"/>
    <dgm:cxn modelId="{9CDCD3D8-AF85-4740-96A3-F18C093843C9}" type="presParOf" srcId="{760AF96B-0E99-4702-8C77-6B48748E1BAA}" destId="{2A7E7875-6292-43C3-B85F-D878F8D568DF}" srcOrd="4" destOrd="0" presId="urn:microsoft.com/office/officeart/2005/8/layout/default"/>
    <dgm:cxn modelId="{4C80EE84-9F61-46EF-90B9-C539C8121EEF}" type="presParOf" srcId="{760AF96B-0E99-4702-8C77-6B48748E1BAA}" destId="{C4062536-4456-4D0C-88C8-0841096CD8DB}" srcOrd="5" destOrd="0" presId="urn:microsoft.com/office/officeart/2005/8/layout/default"/>
    <dgm:cxn modelId="{FC013BCA-3AE3-476D-A327-956527CDB88B}" type="presParOf" srcId="{760AF96B-0E99-4702-8C77-6B48748E1BAA}" destId="{F2446EB1-D140-402A-BC2E-D42D5B01C9E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F571A-077C-49AA-A6BA-14EFEA6D390C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9FA3D4FC-67CE-4906-A70B-6C90A6EAD0B5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  <a:t>BEZPIECZNA ŻYWNOŚĆ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DE2E1-BF2E-4A46-9FA8-F1164912B711}" type="parTrans" cxnId="{2D3B7B61-0D89-42A9-9895-008D54AAF9E4}">
      <dgm:prSet/>
      <dgm:spPr/>
      <dgm:t>
        <a:bodyPr/>
        <a:lstStyle/>
        <a:p>
          <a:endParaRPr lang="pl-PL"/>
        </a:p>
      </dgm:t>
    </dgm:pt>
    <dgm:pt modelId="{AA47DB0D-8951-4D91-A570-9AABF78DC4E0}" type="sibTrans" cxnId="{2D3B7B61-0D89-42A9-9895-008D54AAF9E4}">
      <dgm:prSet/>
      <dgm:spPr/>
      <dgm:t>
        <a:bodyPr/>
        <a:lstStyle/>
        <a:p>
          <a:endParaRPr lang="pl-PL"/>
        </a:p>
      </dgm:t>
    </dgm:pt>
    <dgm:pt modelId="{2D4A3537-D444-43B5-951A-3FE7078FB172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  <a:t>INTELIGENTNE SYSTEMY W PRZEMYŚLE</a:t>
          </a:r>
          <a:b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  <a:t> I INFRASTRUKTURZE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26EB-1264-44CD-8E4C-4D47EC707A2E}" type="parTrans" cxnId="{D2DE48BB-E000-4707-BF97-3A6E4D6E496B}">
      <dgm:prSet/>
      <dgm:spPr/>
      <dgm:t>
        <a:bodyPr/>
        <a:lstStyle/>
        <a:p>
          <a:endParaRPr lang="pl-PL"/>
        </a:p>
      </dgm:t>
    </dgm:pt>
    <dgm:pt modelId="{B73633C6-EA84-4AE3-8CCA-7F544D25C4F4}" type="sibTrans" cxnId="{D2DE48BB-E000-4707-BF97-3A6E4D6E496B}">
      <dgm:prSet/>
      <dgm:spPr/>
      <dgm:t>
        <a:bodyPr/>
        <a:lstStyle/>
        <a:p>
          <a:endParaRPr lang="pl-PL"/>
        </a:p>
      </dgm:t>
    </dgm:pt>
    <dgm:pt modelId="{7BE629D6-B595-40CF-9ABC-4AD511F15140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  <a:t>WYSOKA JAKOŚĆ ŻYCIA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3290BF-ABA2-4CF2-AF14-119DC152757E}" type="parTrans" cxnId="{B725B5EF-D810-40A4-8A43-FE9BA6B7FD96}">
      <dgm:prSet/>
      <dgm:spPr/>
      <dgm:t>
        <a:bodyPr/>
        <a:lstStyle/>
        <a:p>
          <a:endParaRPr lang="pl-PL"/>
        </a:p>
      </dgm:t>
    </dgm:pt>
    <dgm:pt modelId="{521196E4-F4A8-4E47-B422-10E3CB8864AC}" type="sibTrans" cxnId="{B725B5EF-D810-40A4-8A43-FE9BA6B7FD96}">
      <dgm:prSet/>
      <dgm:spPr/>
      <dgm:t>
        <a:bodyPr/>
        <a:lstStyle/>
        <a:p>
          <a:endParaRPr lang="pl-PL"/>
        </a:p>
      </dgm:t>
    </dgm:pt>
    <dgm:pt modelId="{3D93F8DC-C746-4C9B-8B1B-7E479C9B04AE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>
              <a:latin typeface="Arial" panose="020B0604020202020204" pitchFamily="34" charset="0"/>
              <a:cs typeface="Arial" panose="020B0604020202020204" pitchFamily="34" charset="0"/>
            </a:rPr>
            <a:t>NOWOCZESNY EKOSYSTEM </a:t>
          </a:r>
          <a:r>
            <a:rPr lang="pl-PL" b="0" dirty="0" smtClean="0">
              <a:latin typeface="Arial" panose="020B0604020202020204" pitchFamily="34" charset="0"/>
              <a:cs typeface="Arial" panose="020B0604020202020204" pitchFamily="34" charset="0"/>
            </a:rPr>
            <a:t>BIZNESOWY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16AE89-78FC-482D-A4DD-FEBB7828580E}" type="parTrans" cxnId="{83CCDFF1-C15B-4966-BA13-22CC7AF0081F}">
      <dgm:prSet/>
      <dgm:spPr/>
      <dgm:t>
        <a:bodyPr/>
        <a:lstStyle/>
        <a:p>
          <a:endParaRPr lang="pl-PL"/>
        </a:p>
      </dgm:t>
    </dgm:pt>
    <dgm:pt modelId="{72A63BF2-710F-4E53-B42C-6C0567C0C847}" type="sibTrans" cxnId="{83CCDFF1-C15B-4966-BA13-22CC7AF0081F}">
      <dgm:prSet/>
      <dgm:spPr/>
      <dgm:t>
        <a:bodyPr/>
        <a:lstStyle/>
        <a:p>
          <a:endParaRPr lang="pl-PL"/>
        </a:p>
      </dgm:t>
    </dgm:pt>
    <dgm:pt modelId="{760AF96B-0E99-4702-8C77-6B48748E1BAA}" type="pres">
      <dgm:prSet presAssocID="{FD9F571A-077C-49AA-A6BA-14EFEA6D3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70C4FB5-98EB-41BE-962C-F0A7A65585E3}" type="pres">
      <dgm:prSet presAssocID="{9FA3D4FC-67CE-4906-A70B-6C90A6EAD0B5}" presName="node" presStyleLbl="node1" presStyleIdx="0" presStyleCnt="4" custScaleX="132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B4B583-BBEF-4269-83A7-0DE635BEB2C3}" type="pres">
      <dgm:prSet presAssocID="{AA47DB0D-8951-4D91-A570-9AABF78DC4E0}" presName="sibTrans" presStyleCnt="0"/>
      <dgm:spPr/>
      <dgm:t>
        <a:bodyPr/>
        <a:lstStyle/>
        <a:p>
          <a:endParaRPr lang="pl-PL"/>
        </a:p>
      </dgm:t>
    </dgm:pt>
    <dgm:pt modelId="{760688DF-2E7A-4757-A4C8-157207337E5B}" type="pres">
      <dgm:prSet presAssocID="{2D4A3537-D444-43B5-951A-3FE7078FB172}" presName="node" presStyleLbl="node1" presStyleIdx="1" presStyleCnt="4" custScaleX="132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C23A0A-C4F1-4284-8DF1-27BB60C31C41}" type="pres">
      <dgm:prSet presAssocID="{B73633C6-EA84-4AE3-8CCA-7F544D25C4F4}" presName="sibTrans" presStyleCnt="0"/>
      <dgm:spPr/>
      <dgm:t>
        <a:bodyPr/>
        <a:lstStyle/>
        <a:p>
          <a:endParaRPr lang="pl-PL"/>
        </a:p>
      </dgm:t>
    </dgm:pt>
    <dgm:pt modelId="{2E1EB3B0-FF34-49DD-B471-EEA496683B3A}" type="pres">
      <dgm:prSet presAssocID="{3D93F8DC-C746-4C9B-8B1B-7E479C9B04AE}" presName="node" presStyleLbl="node1" presStyleIdx="2" presStyleCnt="4" custScaleX="132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AAE5AB-98B9-490F-B97C-25DE93EAD090}" type="pres">
      <dgm:prSet presAssocID="{72A63BF2-710F-4E53-B42C-6C0567C0C847}" presName="sibTrans" presStyleCnt="0"/>
      <dgm:spPr/>
    </dgm:pt>
    <dgm:pt modelId="{F2446EB1-D140-402A-BC2E-D42D5B01C9E3}" type="pres">
      <dgm:prSet presAssocID="{7BE629D6-B595-40CF-9ABC-4AD511F15140}" presName="node" presStyleLbl="node1" presStyleIdx="3" presStyleCnt="4" custScaleX="132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D3B7B61-0D89-42A9-9895-008D54AAF9E4}" srcId="{FD9F571A-077C-49AA-A6BA-14EFEA6D390C}" destId="{9FA3D4FC-67CE-4906-A70B-6C90A6EAD0B5}" srcOrd="0" destOrd="0" parTransId="{883DE2E1-BF2E-4A46-9FA8-F1164912B711}" sibTransId="{AA47DB0D-8951-4D91-A570-9AABF78DC4E0}"/>
    <dgm:cxn modelId="{83CCDFF1-C15B-4966-BA13-22CC7AF0081F}" srcId="{FD9F571A-077C-49AA-A6BA-14EFEA6D390C}" destId="{3D93F8DC-C746-4C9B-8B1B-7E479C9B04AE}" srcOrd="2" destOrd="0" parTransId="{A016AE89-78FC-482D-A4DD-FEBB7828580E}" sibTransId="{72A63BF2-710F-4E53-B42C-6C0567C0C847}"/>
    <dgm:cxn modelId="{B725B5EF-D810-40A4-8A43-FE9BA6B7FD96}" srcId="{FD9F571A-077C-49AA-A6BA-14EFEA6D390C}" destId="{7BE629D6-B595-40CF-9ABC-4AD511F15140}" srcOrd="3" destOrd="0" parTransId="{A63290BF-ABA2-4CF2-AF14-119DC152757E}" sibTransId="{521196E4-F4A8-4E47-B422-10E3CB8864AC}"/>
    <dgm:cxn modelId="{D2DE48BB-E000-4707-BF97-3A6E4D6E496B}" srcId="{FD9F571A-077C-49AA-A6BA-14EFEA6D390C}" destId="{2D4A3537-D444-43B5-951A-3FE7078FB172}" srcOrd="1" destOrd="0" parTransId="{CB4626EB-1264-44CD-8E4C-4D47EC707A2E}" sibTransId="{B73633C6-EA84-4AE3-8CCA-7F544D25C4F4}"/>
    <dgm:cxn modelId="{42678DB8-E722-4827-A6B8-49A64B1875A6}" type="presOf" srcId="{2D4A3537-D444-43B5-951A-3FE7078FB172}" destId="{760688DF-2E7A-4757-A4C8-157207337E5B}" srcOrd="0" destOrd="0" presId="urn:microsoft.com/office/officeart/2005/8/layout/default"/>
    <dgm:cxn modelId="{015495CD-F634-48C3-9016-003351423A4D}" type="presOf" srcId="{FD9F571A-077C-49AA-A6BA-14EFEA6D390C}" destId="{760AF96B-0E99-4702-8C77-6B48748E1BAA}" srcOrd="0" destOrd="0" presId="urn:microsoft.com/office/officeart/2005/8/layout/default"/>
    <dgm:cxn modelId="{F5E33FC6-6676-463F-AF6A-7BA25F3314BC}" type="presOf" srcId="{3D93F8DC-C746-4C9B-8B1B-7E479C9B04AE}" destId="{2E1EB3B0-FF34-49DD-B471-EEA496683B3A}" srcOrd="0" destOrd="0" presId="urn:microsoft.com/office/officeart/2005/8/layout/default"/>
    <dgm:cxn modelId="{5D096FC9-F818-4989-A94A-C01B6274E77C}" type="presOf" srcId="{7BE629D6-B595-40CF-9ABC-4AD511F15140}" destId="{F2446EB1-D140-402A-BC2E-D42D5B01C9E3}" srcOrd="0" destOrd="0" presId="urn:microsoft.com/office/officeart/2005/8/layout/default"/>
    <dgm:cxn modelId="{C55F36F7-825F-4940-9FB4-41BA27D7CC8F}" type="presOf" srcId="{9FA3D4FC-67CE-4906-A70B-6C90A6EAD0B5}" destId="{970C4FB5-98EB-41BE-962C-F0A7A65585E3}" srcOrd="0" destOrd="0" presId="urn:microsoft.com/office/officeart/2005/8/layout/default"/>
    <dgm:cxn modelId="{A6EE8A6D-E2EF-4347-A9ED-9E2EE6A2199A}" type="presParOf" srcId="{760AF96B-0E99-4702-8C77-6B48748E1BAA}" destId="{970C4FB5-98EB-41BE-962C-F0A7A65585E3}" srcOrd="0" destOrd="0" presId="urn:microsoft.com/office/officeart/2005/8/layout/default"/>
    <dgm:cxn modelId="{B9C5C938-65F6-44D1-B9C1-5672F458D3CD}" type="presParOf" srcId="{760AF96B-0E99-4702-8C77-6B48748E1BAA}" destId="{4CB4B583-BBEF-4269-83A7-0DE635BEB2C3}" srcOrd="1" destOrd="0" presId="urn:microsoft.com/office/officeart/2005/8/layout/default"/>
    <dgm:cxn modelId="{654B579E-1EDE-41B4-A1D1-64F1BCEA2187}" type="presParOf" srcId="{760AF96B-0E99-4702-8C77-6B48748E1BAA}" destId="{760688DF-2E7A-4757-A4C8-157207337E5B}" srcOrd="2" destOrd="0" presId="urn:microsoft.com/office/officeart/2005/8/layout/default"/>
    <dgm:cxn modelId="{77B07CCB-E22C-43F6-9C4E-2785EB5F202C}" type="presParOf" srcId="{760AF96B-0E99-4702-8C77-6B48748E1BAA}" destId="{B7C23A0A-C4F1-4284-8DF1-27BB60C31C41}" srcOrd="3" destOrd="0" presId="urn:microsoft.com/office/officeart/2005/8/layout/default"/>
    <dgm:cxn modelId="{676A69C0-5A9A-48A6-B5E6-424ADBF90B39}" type="presParOf" srcId="{760AF96B-0E99-4702-8C77-6B48748E1BAA}" destId="{2E1EB3B0-FF34-49DD-B471-EEA496683B3A}" srcOrd="4" destOrd="0" presId="urn:microsoft.com/office/officeart/2005/8/layout/default"/>
    <dgm:cxn modelId="{459B7EA4-ABA4-40D1-B2BC-9A025197BB97}" type="presParOf" srcId="{760AF96B-0E99-4702-8C77-6B48748E1BAA}" destId="{87AAE5AB-98B9-490F-B97C-25DE93EAD090}" srcOrd="5" destOrd="0" presId="urn:microsoft.com/office/officeart/2005/8/layout/default"/>
    <dgm:cxn modelId="{FC013BCA-3AE3-476D-A327-956527CDB88B}" type="presParOf" srcId="{760AF96B-0E99-4702-8C77-6B48748E1BAA}" destId="{F2446EB1-D140-402A-BC2E-D42D5B01C9E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DB4081-BFFA-4E0C-94C4-085FB73C02F1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7A79CD-2003-44D9-9158-72E948AF91D3}">
      <dgm:prSet phldrT="[Tekst]" custT="1"/>
      <dgm:spPr>
        <a:solidFill>
          <a:srgbClr val="FFCC00"/>
        </a:solidFill>
      </dgm:spPr>
      <dgm:t>
        <a:bodyPr/>
        <a:lstStyle/>
        <a:p>
          <a:r>
            <a:rPr lang="pl-PL" sz="1800" b="1" dirty="0" smtClean="0">
              <a:latin typeface="Arial" panose="020B0604020202020204" pitchFamily="34" charset="0"/>
              <a:cs typeface="Arial" panose="020B0604020202020204" pitchFamily="34" charset="0"/>
            </a:rPr>
            <a:t>2021-2030</a:t>
          </a:r>
          <a:endParaRPr lang="pl-PL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8F076-9BCC-4C52-A997-C3B58BC029E8}" type="parTrans" cxnId="{6AB49D7E-3C64-48EE-81F9-8626FAA8DF32}">
      <dgm:prSet/>
      <dgm:spPr/>
      <dgm:t>
        <a:bodyPr/>
        <a:lstStyle/>
        <a:p>
          <a:endParaRPr lang="pl-PL"/>
        </a:p>
      </dgm:t>
    </dgm:pt>
    <dgm:pt modelId="{3E302C18-5781-4182-9647-7C87EC5D233F}" type="sibTrans" cxnId="{6AB49D7E-3C64-48EE-81F9-8626FAA8DF32}">
      <dgm:prSet/>
      <dgm:spPr/>
      <dgm:t>
        <a:bodyPr/>
        <a:lstStyle/>
        <a:p>
          <a:endParaRPr lang="pl-PL"/>
        </a:p>
      </dgm:t>
    </dgm:pt>
    <dgm:pt modelId="{1ECC3989-8A9C-41F4-86BD-24218801217B}" type="pres">
      <dgm:prSet presAssocID="{00DB4081-BFFA-4E0C-94C4-085FB73C02F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8C8E5C7-DCC0-45F9-AF4D-D3B98A1B24CA}" type="pres">
      <dgm:prSet presAssocID="{AD7A79CD-2003-44D9-9158-72E948AF91D3}" presName="horFlow" presStyleCnt="0"/>
      <dgm:spPr/>
      <dgm:t>
        <a:bodyPr/>
        <a:lstStyle/>
        <a:p>
          <a:endParaRPr lang="pl-PL"/>
        </a:p>
      </dgm:t>
    </dgm:pt>
    <dgm:pt modelId="{A3BB53F4-9CF8-40CD-BDB5-D012973F6E15}" type="pres">
      <dgm:prSet presAssocID="{AD7A79CD-2003-44D9-9158-72E948AF91D3}" presName="bigChev" presStyleLbl="node1" presStyleIdx="0" presStyleCnt="1" custLinFactNeighborX="1618"/>
      <dgm:spPr/>
      <dgm:t>
        <a:bodyPr/>
        <a:lstStyle/>
        <a:p>
          <a:endParaRPr lang="pl-PL"/>
        </a:p>
      </dgm:t>
    </dgm:pt>
  </dgm:ptLst>
  <dgm:cxnLst>
    <dgm:cxn modelId="{6AB49D7E-3C64-48EE-81F9-8626FAA8DF32}" srcId="{00DB4081-BFFA-4E0C-94C4-085FB73C02F1}" destId="{AD7A79CD-2003-44D9-9158-72E948AF91D3}" srcOrd="0" destOrd="0" parTransId="{F0E8F076-9BCC-4C52-A997-C3B58BC029E8}" sibTransId="{3E302C18-5781-4182-9647-7C87EC5D233F}"/>
    <dgm:cxn modelId="{AF1A15D9-7212-4BAF-BA4A-293C8BDFA42A}" type="presOf" srcId="{AD7A79CD-2003-44D9-9158-72E948AF91D3}" destId="{A3BB53F4-9CF8-40CD-BDB5-D012973F6E15}" srcOrd="0" destOrd="0" presId="urn:microsoft.com/office/officeart/2005/8/layout/lProcess3"/>
    <dgm:cxn modelId="{408B4C88-F8B6-4AD9-A2E1-EDCC9A1683A8}" type="presOf" srcId="{00DB4081-BFFA-4E0C-94C4-085FB73C02F1}" destId="{1ECC3989-8A9C-41F4-86BD-24218801217B}" srcOrd="0" destOrd="0" presId="urn:microsoft.com/office/officeart/2005/8/layout/lProcess3"/>
    <dgm:cxn modelId="{E43DE44E-66E0-4BE3-B9BC-940905754346}" type="presParOf" srcId="{1ECC3989-8A9C-41F4-86BD-24218801217B}" destId="{98C8E5C7-DCC0-45F9-AF4D-D3B98A1B24CA}" srcOrd="0" destOrd="0" presId="urn:microsoft.com/office/officeart/2005/8/layout/lProcess3"/>
    <dgm:cxn modelId="{D5F32456-F461-449C-8FB1-EE906015F39D}" type="presParOf" srcId="{98C8E5C7-DCC0-45F9-AF4D-D3B98A1B24CA}" destId="{A3BB53F4-9CF8-40CD-BDB5-D012973F6E1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C4FB5-98EB-41BE-962C-F0A7A65585E3}">
      <dsp:nvSpPr>
        <dsp:cNvPr id="0" name=""/>
        <dsp:cNvSpPr/>
      </dsp:nvSpPr>
      <dsp:spPr>
        <a:xfrm>
          <a:off x="510103" y="1926"/>
          <a:ext cx="1572080" cy="943248"/>
        </a:xfrm>
        <a:prstGeom prst="rect">
          <a:avLst/>
        </a:prstGeom>
        <a:solidFill>
          <a:srgbClr val="1CB8C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BEZPIECZNA ŻYWNOŚĆ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103" y="1926"/>
        <a:ext cx="1572080" cy="943248"/>
      </dsp:txXfrm>
    </dsp:sp>
    <dsp:sp modelId="{760688DF-2E7A-4757-A4C8-157207337E5B}">
      <dsp:nvSpPr>
        <dsp:cNvPr id="0" name=""/>
        <dsp:cNvSpPr/>
      </dsp:nvSpPr>
      <dsp:spPr>
        <a:xfrm>
          <a:off x="510103" y="1102383"/>
          <a:ext cx="1572080" cy="943248"/>
        </a:xfrm>
        <a:prstGeom prst="rect">
          <a:avLst/>
        </a:prstGeom>
        <a:solidFill>
          <a:srgbClr val="1CB8C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INTELIGENTNE SYSTEMY ZARZĄDZANIA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103" y="1102383"/>
        <a:ext cx="1572080" cy="943248"/>
      </dsp:txXfrm>
    </dsp:sp>
    <dsp:sp modelId="{2A7E7875-6292-43C3-B85F-D878F8D568DF}">
      <dsp:nvSpPr>
        <dsp:cNvPr id="0" name=""/>
        <dsp:cNvSpPr/>
      </dsp:nvSpPr>
      <dsp:spPr>
        <a:xfrm>
          <a:off x="510103" y="2202840"/>
          <a:ext cx="1572080" cy="943248"/>
        </a:xfrm>
        <a:prstGeom prst="rect">
          <a:avLst/>
        </a:prstGeom>
        <a:solidFill>
          <a:srgbClr val="1CB8C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NOWOCZESNE USŁUGI DLA </a:t>
          </a:r>
          <a:r>
            <a:rPr lang="pl-PL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BIZNESU</a:t>
          </a:r>
          <a:endParaRPr lang="pl-PL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103" y="2202840"/>
        <a:ext cx="1572080" cy="943248"/>
      </dsp:txXfrm>
    </dsp:sp>
    <dsp:sp modelId="{F2446EB1-D140-402A-BC2E-D42D5B01C9E3}">
      <dsp:nvSpPr>
        <dsp:cNvPr id="0" name=""/>
        <dsp:cNvSpPr/>
      </dsp:nvSpPr>
      <dsp:spPr>
        <a:xfrm>
          <a:off x="510103" y="3303296"/>
          <a:ext cx="1572080" cy="943248"/>
        </a:xfrm>
        <a:prstGeom prst="rect">
          <a:avLst/>
        </a:prstGeom>
        <a:solidFill>
          <a:srgbClr val="1CB8C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WYSOKA JAKOŚĆ ŻYCIA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103" y="3303296"/>
        <a:ext cx="1572080" cy="943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C4FB5-98EB-41BE-962C-F0A7A65585E3}">
      <dsp:nvSpPr>
        <dsp:cNvPr id="0" name=""/>
        <dsp:cNvSpPr/>
      </dsp:nvSpPr>
      <dsp:spPr>
        <a:xfrm>
          <a:off x="576063" y="1072"/>
          <a:ext cx="2088233" cy="94362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BEZPIECZNA ŻYWNOŚĆ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63" y="1072"/>
        <a:ext cx="2088233" cy="943628"/>
      </dsp:txXfrm>
    </dsp:sp>
    <dsp:sp modelId="{760688DF-2E7A-4757-A4C8-157207337E5B}">
      <dsp:nvSpPr>
        <dsp:cNvPr id="0" name=""/>
        <dsp:cNvSpPr/>
      </dsp:nvSpPr>
      <dsp:spPr>
        <a:xfrm>
          <a:off x="576063" y="1101972"/>
          <a:ext cx="2088233" cy="94362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INTELIGENTNE SYSTEMY W PRZEMYŚLE</a:t>
          </a:r>
          <a:b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I INFRASTRUKTURZE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63" y="1101972"/>
        <a:ext cx="2088233" cy="943628"/>
      </dsp:txXfrm>
    </dsp:sp>
    <dsp:sp modelId="{2E1EB3B0-FF34-49DD-B471-EEA496683B3A}">
      <dsp:nvSpPr>
        <dsp:cNvPr id="0" name=""/>
        <dsp:cNvSpPr/>
      </dsp:nvSpPr>
      <dsp:spPr>
        <a:xfrm>
          <a:off x="576063" y="2202871"/>
          <a:ext cx="2088233" cy="94362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NOWOCZESNY EKOSYSTEM </a:t>
          </a:r>
          <a:r>
            <a:rPr lang="pl-PL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BIZNESOWY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63" y="2202871"/>
        <a:ext cx="2088233" cy="943628"/>
      </dsp:txXfrm>
    </dsp:sp>
    <dsp:sp modelId="{F2446EB1-D140-402A-BC2E-D42D5B01C9E3}">
      <dsp:nvSpPr>
        <dsp:cNvPr id="0" name=""/>
        <dsp:cNvSpPr/>
      </dsp:nvSpPr>
      <dsp:spPr>
        <a:xfrm>
          <a:off x="576063" y="3303771"/>
          <a:ext cx="2088233" cy="94362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WYSOKA JAKOŚĆ ŻYCIA</a:t>
          </a:r>
          <a:endParaRPr lang="pl-P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63" y="3303771"/>
        <a:ext cx="2088233" cy="943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B53F4-9CF8-40CD-BDB5-D012973F6E15}">
      <dsp:nvSpPr>
        <dsp:cNvPr id="0" name=""/>
        <dsp:cNvSpPr/>
      </dsp:nvSpPr>
      <dsp:spPr>
        <a:xfrm>
          <a:off x="0" y="165618"/>
          <a:ext cx="2232248" cy="892899"/>
        </a:xfrm>
        <a:prstGeom prst="chevron">
          <a:avLst/>
        </a:prstGeom>
        <a:solidFill>
          <a:srgbClr val="FF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2021-2030</a:t>
          </a:r>
          <a:endParaRPr lang="pl-PL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450" y="165618"/>
        <a:ext cx="1339349" cy="892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A8E812F9-1ABA-453C-AD58-9F7F4F2967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15B3D93F-E74A-43A1-BA11-EC5B4DC362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DB22D5-7F2A-4651-B524-6FDBD798E41D}" type="datetimeFigureOut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C4C43BD6-E247-46A6-BF94-63C5843815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62CDF079-9E6E-4986-A2DD-F382750B0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8DFF3570-0FE1-4A76-A9BC-B48B3462A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A3E368C3-C05D-423C-A9D0-80F471E05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D88F28-FC96-4209-9C11-1DC1252DB2F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126;p7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3315" name="Google Shape;127;p7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CADE1A0-2F8B-43B9-AD24-9ABEAF483414}" type="slidenum">
              <a:rPr lang="es-ES" altLang="es-ES" smtClean="0"/>
              <a:pPr/>
              <a:t>2</a:t>
            </a:fld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CADE1A0-2F8B-43B9-AD24-9ABEAF483414}" type="slidenum">
              <a:rPr lang="es-ES" altLang="es-ES" smtClean="0"/>
              <a:pPr/>
              <a:t>3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3581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</a:rPr>
              <a:t>Obszar wspiera także przedsięwzięcia prowadzące do zmniejszania uciążliwości przemysłu rolno-spożywczego dla środowiska, m.in. poprzez redukcję ilości emitowanych odpadów i zanieczyszczeń, zwiększanie efektywności surowcowej 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i energetycznej, ponowne wykorzystanie produktów ubocznych produkcji rolno-spożywczej.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88F28-FC96-4209-9C11-1DC1252DB2FF}" type="slidenum">
              <a:rPr lang="es-ES" altLang="es-ES" smtClean="0"/>
              <a:pPr>
                <a:defRPr/>
              </a:pPr>
              <a:t>7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21781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Arial" panose="020B0604020202020204" pitchFamily="34" charset="0"/>
              </a:rPr>
              <a:t>W ramach obszaru wspierane są m.in. rozwiązania infrastrukturalne i technologiczne związane z transformacją w kierunku Przemysłu 4.0, „miastami inteligentnymi”, zarządzaniem relacjami pomiędzy obiektami infrastrukturalnymi, diagnostyką </a:t>
            </a:r>
            <a:r>
              <a:rPr lang="pl-PL" dirty="0" err="1" smtClean="0">
                <a:latin typeface="Arial" panose="020B0604020202020204" pitchFamily="34" charset="0"/>
              </a:rPr>
              <a:t>przedusterkową</a:t>
            </a:r>
            <a:r>
              <a:rPr lang="pl-PL" dirty="0" smtClean="0">
                <a:latin typeface="Arial" panose="020B0604020202020204" pitchFamily="34" charset="0"/>
              </a:rPr>
              <a:t> i utrzymaniem ruchu.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88F28-FC96-4209-9C11-1DC1252DB2FF}" type="slidenum">
              <a:rPr lang="es-ES" altLang="es-ES" smtClean="0"/>
              <a:pPr>
                <a:defRPr/>
              </a:pPr>
              <a:t>8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7175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latin typeface="Arial" panose="020B0604020202020204" pitchFamily="34" charset="0"/>
              </a:rPr>
              <a:t>w tym m.in. rozwój centrów przedsiębiorczości i innowacji, „szyte na miarę” usługi rozwojowe, rozwój sektora kreatywnego w zakresie działalności twórczej o charakterze użytkowym, działalność animatorów rozwoju gospodarczego, zapewnianie kapitału, infrastruktury i zasobów wiedzy niezbędnych do rozwoju i wzrostu aktywności innowacyjnej przedsiębiorstw.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88F28-FC96-4209-9C11-1DC1252DB2FF}" type="slidenum">
              <a:rPr lang="es-ES" altLang="es-ES" smtClean="0"/>
              <a:pPr>
                <a:defRPr/>
              </a:pPr>
              <a:t>9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0455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54;p16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36867" name="Google Shape;155;p16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tiff"/><Relationship Id="rId4" Type="http://schemas.openxmlformats.org/officeDocument/2006/relationships/image" Target="../media/image3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tiff"/><Relationship Id="rId4" Type="http://schemas.openxmlformats.org/officeDocument/2006/relationships/image" Target="../media/image3.w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CF04-D246-4830-A200-8378AE9E6D7E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C08B-E32E-4122-AA1D-96AA03CDAD25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355849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8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3292-282C-428D-A4E8-11876DA42B24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9499-4DB5-4D69-B702-69B2F84DD63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290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2686-7C76-4F5B-AABE-5499BB664C07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13854-2291-40DA-91F3-FBCBC4EC803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683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89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45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34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747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271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70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12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7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EBDB-B9E5-4652-9028-E45E35739BE5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C2A8-B0C5-48B1-8208-1597A2D7BB0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3382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610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857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568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CK BIG ORIGAMI">
  <p:cSld name="BLANCK BIG ORIGAMI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26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hank you page">
  <p:cSld name="BASIC Thank you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467544" y="6165304"/>
            <a:ext cx="410445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8333627"/>
              </p:ext>
            </p:extLst>
          </p:nvPr>
        </p:nvGraphicFramePr>
        <p:xfrm>
          <a:off x="5076056" y="1484784"/>
          <a:ext cx="35147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8" name="Obraz - mapa bitowa" r:id="rId3" imgW="3514680" imgH="1285920" progId="Paint.Picture">
                  <p:embed/>
                </p:oleObj>
              </mc:Choice>
              <mc:Fallback>
                <p:oleObj name="Obraz - mapa bitowa" r:id="rId3" imgW="3514680" imgH="12859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056" y="1484784"/>
                        <a:ext cx="3514725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Obraz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4469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7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logo only page">
  <p:cSld name="BASIC logo only pag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506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itle page">
  <p:cSld name="BASIC title pag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63445911"/>
              </p:ext>
            </p:extLst>
          </p:nvPr>
        </p:nvGraphicFramePr>
        <p:xfrm>
          <a:off x="5148064" y="1412776"/>
          <a:ext cx="3514725" cy="126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2" name="Obraz - mapa bitowa" r:id="rId3" imgW="3514680" imgH="1285920" progId="Paint.Picture">
                  <p:embed/>
                </p:oleObj>
              </mc:Choice>
              <mc:Fallback>
                <p:oleObj name="Obraz - mapa bitowa" r:id="rId3" imgW="3514680" imgH="1285920" progId="Paint.Picture">
                  <p:embed/>
                  <p:pic>
                    <p:nvPicPr>
                      <p:cNvPr id="2" name="Obi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8064" y="1412776"/>
                        <a:ext cx="3514725" cy="1264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az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7035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9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2E78-D0DA-4D75-916C-FD098BE5AC30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A9FC-CB81-45F5-BD5D-C8C5575B33B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647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2182-33BC-49E5-9F0F-C9FE6B489EF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538B-2108-4EC6-8DAC-575E227BDA8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99140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D919-63CC-446A-B47F-8AAC1E2999D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8AC8-DE20-4491-BE0B-D400BAC44578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1293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3915-1F68-4CFA-856A-4CDC9C6DD695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43CB-3BD1-4FA9-99AB-9FDBCCB3BCE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112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CB39-638B-4A02-AB07-8DC4C9531A1A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412F-C783-4177-97B9-92B66257726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68607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2AA6-C0C6-4AD2-B5B7-563FEBC83847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95B5-9C6E-4998-8C1E-49A3E8D9C76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8268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8C2F-0A2D-4F5F-A156-54EDBCEA29E3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9E78A-E857-4686-BCE8-EB296B70413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6468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3560-0D41-4F4A-A39F-B6D4873E814E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E252-8985-445D-A0E6-B35AC3E2C1AB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766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25B75-3158-4967-9334-53B08988B320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7D61-3059-40CE-93A0-38231BCECBF6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9411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FC38-E776-4EBE-AA95-5E71B061952E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2765-8B33-4F1E-9143-8EDB446D161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4058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9C91-A2DB-40CF-A597-B56D7C65E583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2F7A9-D4D0-4D65-A38C-0D22DC741A8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538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9398-C673-401F-A81E-F83E07D2868A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5075-A4C9-419D-9909-2A1C2027E519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35013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B968-CDF8-4612-B423-DA242CADDFA4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3FE4-B26E-456F-AADC-6BE5DCE71D6D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258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EE43-2265-43D8-A7A3-774A8A29D3BF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B84E-5460-487B-BB0A-8483888BD35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025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9720-2FC1-41E2-9028-197F22ED180B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018A-8B97-4A05-AC9F-63E32C01CEE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0133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880B-0625-4D85-AEA9-819234A8FB70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840C-982D-4FA8-AFEB-EDA3D045DB20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9306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6F3E-98E3-49EE-849A-786CBEF7F61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9E21-E721-483A-8C16-876EE2D2B05A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696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BA6AC-D6CA-4F60-BA6A-942B13F58A9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655E-C19F-4ACF-816D-F1539BB45F4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178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46B1-5C08-49DA-8D1A-F6F70743F8B6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7062-5B41-4950-95A6-3FCE959EDD5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8445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BC5D-9AD6-4888-B8BB-A54DAB2A7B75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2774-0DD1-4029-9AF0-C900C9203912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4997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2335-F1B9-494A-BD52-FEAC82C28C63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5C577-D3BD-4C73-ADCF-39F098022A50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052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113E-F6DE-46A6-A37A-465CF4228E6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24374-9368-42DC-8C54-4006523E03A5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4283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F54C-7A7F-42DE-96B9-901D228D240C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2B05-47DA-47C9-AA10-2F8B286B4D2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235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88AA-E81E-4139-9567-0D639784B0A1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064F-42DA-41A9-AAD5-447BF7414C3A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8005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CK BIG ORIGAMI">
  <p:cSld name="BLANCK BIG ORIGAMI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23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EE65-6AD2-4080-B334-C9ABAF7C892A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1836-F975-4B4E-8EA0-E1E47EBA5069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091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itle page + name">
  <p:cSld name="BASIC title page + nam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3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4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0163"/>
            <a:ext cx="4386262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17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hank you page">
  <p:cSld name="BASIC Thank you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467544" y="6165304"/>
            <a:ext cx="410445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307" y="116632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7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logo only page">
  <p:cSld name="BASIC logo only pag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624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7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title page">
  <p:cSld name="BASIC title pag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0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5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02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217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5181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7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563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43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BF7D-E828-43F5-B920-C6D547D56CF6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224B-FA0A-4C5D-8073-3F1AA4A62D6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9860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8866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420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9889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2717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10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E9D6-D164-4B7B-826D-B8F20D4EAEF0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98C28-B0C1-4357-8015-10B60CEA9B40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2470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E8DC-24F3-4EEF-8921-C956613A2573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6E2C-00E6-4942-8B5D-F7654B48A50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89401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5EAC-DAD1-4072-8548-3A7E3C3F5FE2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6A36F-6F21-42AD-A9A4-3292DD4F220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0788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6F72919-DD37-4252-8FEC-A25411F22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0F0E2-F41C-42AF-BE42-1812707BBE5E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B753EEF-BE5C-4E55-84BF-76CA1A9EB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B18AA-D427-4538-90EA-9220593BF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70865D-7D46-47F7-AEAD-37665B65C35A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  <p:graphicFrame>
        <p:nvGraphicFramePr>
          <p:cNvPr id="10" name="Google Shape;32;p7">
            <a:extLst>
              <a:ext uri="{FF2B5EF4-FFF2-40B4-BE49-F238E27FC236}">
                <a16:creationId xmlns:a16="http://schemas.microsoft.com/office/drawing/2014/main" id="{783ECC08-AB9D-423A-A2CB-A90D961420E0}"/>
              </a:ext>
            </a:extLst>
          </p:cNvPr>
          <p:cNvGraphicFramePr/>
          <p:nvPr/>
        </p:nvGraphicFramePr>
        <p:xfrm>
          <a:off x="0" y="6807200"/>
          <a:ext cx="9144000" cy="36671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962150" cy="1019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20" r:id="rId1"/>
    <p:sldLayoutId id="2147486121" r:id="rId2"/>
    <p:sldLayoutId id="2147486122" r:id="rId3"/>
    <p:sldLayoutId id="2147486123" r:id="rId4"/>
    <p:sldLayoutId id="2147486124" r:id="rId5"/>
    <p:sldLayoutId id="2147486125" r:id="rId6"/>
    <p:sldLayoutId id="2147486126" r:id="rId7"/>
    <p:sldLayoutId id="2147486127" r:id="rId8"/>
    <p:sldLayoutId id="2147486128" r:id="rId9"/>
    <p:sldLayoutId id="2147486129" r:id="rId10"/>
    <p:sldLayoutId id="214748613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E6AB-C1D9-41F3-805E-BE3D2ED3C46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074E-FD69-42A3-8A01-A0B3CC760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13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63" r:id="rId1"/>
    <p:sldLayoutId id="2147486164" r:id="rId2"/>
    <p:sldLayoutId id="2147486165" r:id="rId3"/>
    <p:sldLayoutId id="2147486166" r:id="rId4"/>
    <p:sldLayoutId id="2147486167" r:id="rId5"/>
    <p:sldLayoutId id="2147486168" r:id="rId6"/>
    <p:sldLayoutId id="2147486169" r:id="rId7"/>
    <p:sldLayoutId id="2147486170" r:id="rId8"/>
    <p:sldLayoutId id="2147486171" r:id="rId9"/>
    <p:sldLayoutId id="2147486172" r:id="rId10"/>
    <p:sldLayoutId id="21474861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oogle Shape;10;p1">
            <a:extLst>
              <a:ext uri="{FF2B5EF4-FFF2-40B4-BE49-F238E27FC236}">
                <a16:creationId xmlns:a16="http://schemas.microsoft.com/office/drawing/2014/main" id="{47A2B97A-D666-41BE-AAFA-04D751B26760}"/>
              </a:ext>
            </a:extLst>
          </p:cNvPr>
          <p:cNvGraphicFramePr/>
          <p:nvPr/>
        </p:nvGraphicFramePr>
        <p:xfrm>
          <a:off x="0" y="6807200"/>
          <a:ext cx="9144000" cy="36671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62" name="Google Shape;11;p1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6131" r:id="rId1"/>
    <p:sldLayoutId id="2147486157" r:id="rId2"/>
    <p:sldLayoutId id="2147486132" r:id="rId3"/>
    <p:sldLayoutId id="2147486158" r:id="rId4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0A14F60-F0D8-424F-A4FE-5394F9344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46C9BB-7592-4904-875B-A4DCE83881DB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927D9AE-581F-4BD5-B25F-EF9D2AA85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BA4763-C87D-4F85-BA79-5516E37CD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D380DAA-8C19-4EA8-95CF-7A3065C409D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  <p:graphicFrame>
        <p:nvGraphicFramePr>
          <p:cNvPr id="10" name="Google Shape;32;p7">
            <a:extLst>
              <a:ext uri="{FF2B5EF4-FFF2-40B4-BE49-F238E27FC236}">
                <a16:creationId xmlns:a16="http://schemas.microsoft.com/office/drawing/2014/main" id="{6C69209A-E56C-408C-93A0-4DB338525C71}"/>
              </a:ext>
            </a:extLst>
          </p:cNvPr>
          <p:cNvGraphicFramePr/>
          <p:nvPr/>
        </p:nvGraphicFramePr>
        <p:xfrm>
          <a:off x="0" y="6807200"/>
          <a:ext cx="9144000" cy="36671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Obraz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0" y="188640"/>
            <a:ext cx="1962150" cy="1019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33" r:id="rId1"/>
    <p:sldLayoutId id="2147486134" r:id="rId2"/>
    <p:sldLayoutId id="2147486135" r:id="rId3"/>
    <p:sldLayoutId id="2147486136" r:id="rId4"/>
    <p:sldLayoutId id="2147486137" r:id="rId5"/>
    <p:sldLayoutId id="2147486138" r:id="rId6"/>
    <p:sldLayoutId id="2147486139" r:id="rId7"/>
    <p:sldLayoutId id="2147486140" r:id="rId8"/>
    <p:sldLayoutId id="2147486141" r:id="rId9"/>
    <p:sldLayoutId id="2147486142" r:id="rId10"/>
    <p:sldLayoutId id="21474861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3E41FC-A2CA-407D-9753-FAD094621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65A3C-DE87-45E6-A196-247D6B5E0729}" type="datetime1">
              <a:rPr lang="es-ES"/>
              <a:pPr>
                <a:defRPr/>
              </a:pPr>
              <a:t>16/07/2020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E60113A-7616-4403-991C-2FBA19FA8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8E53B38-A4D7-47A7-B8BF-D729A4298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3B3A9D-8BB9-4E38-88DA-6B57A281A61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  <p:graphicFrame>
        <p:nvGraphicFramePr>
          <p:cNvPr id="10" name="Google Shape;32;p7">
            <a:extLst>
              <a:ext uri="{FF2B5EF4-FFF2-40B4-BE49-F238E27FC236}">
                <a16:creationId xmlns:a16="http://schemas.microsoft.com/office/drawing/2014/main" id="{FBD20566-9680-4DEA-8E95-B0C25322FCAE}"/>
              </a:ext>
            </a:extLst>
          </p:cNvPr>
          <p:cNvGraphicFramePr/>
          <p:nvPr/>
        </p:nvGraphicFramePr>
        <p:xfrm>
          <a:off x="0" y="6807200"/>
          <a:ext cx="9144000" cy="36671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Obraz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1962150" cy="1019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44" r:id="rId1"/>
    <p:sldLayoutId id="2147486145" r:id="rId2"/>
    <p:sldLayoutId id="2147486146" r:id="rId3"/>
    <p:sldLayoutId id="2147486147" r:id="rId4"/>
    <p:sldLayoutId id="2147486148" r:id="rId5"/>
    <p:sldLayoutId id="2147486149" r:id="rId6"/>
    <p:sldLayoutId id="2147486150" r:id="rId7"/>
    <p:sldLayoutId id="2147486151" r:id="rId8"/>
    <p:sldLayoutId id="2147486152" r:id="rId9"/>
    <p:sldLayoutId id="2147486153" r:id="rId10"/>
    <p:sldLayoutId id="214748615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oogle Shape;10;p1">
            <a:extLst>
              <a:ext uri="{FF2B5EF4-FFF2-40B4-BE49-F238E27FC236}">
                <a16:creationId xmlns:a16="http://schemas.microsoft.com/office/drawing/2014/main" id="{0504D154-78A3-44B5-8B8D-D968D3D9F98D}"/>
              </a:ext>
            </a:extLst>
          </p:cNvPr>
          <p:cNvGraphicFramePr/>
          <p:nvPr/>
        </p:nvGraphicFramePr>
        <p:xfrm>
          <a:off x="0" y="6807200"/>
          <a:ext cx="9144000" cy="36671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843" marB="45843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134" name="Google Shape;11;p1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6155" r:id="rId1"/>
    <p:sldLayoutId id="2147486159" r:id="rId2"/>
    <p:sldLayoutId id="2147486160" r:id="rId3"/>
    <p:sldLayoutId id="2147486156" r:id="rId4"/>
    <p:sldLayoutId id="2147486161" r:id="rId5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21A08-7BC5-404D-9331-C0FA41777EC0}" type="datetimeFigureOut">
              <a:rPr lang="pl-PL" smtClean="0"/>
              <a:t>16.07.2020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CFB39-F2F5-4C58-8334-28D448B6A61B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6632"/>
            <a:ext cx="19621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2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5" r:id="rId1"/>
    <p:sldLayoutId id="2147486176" r:id="rId2"/>
    <p:sldLayoutId id="2147486177" r:id="rId3"/>
    <p:sldLayoutId id="2147486178" r:id="rId4"/>
    <p:sldLayoutId id="2147486179" r:id="rId5"/>
    <p:sldLayoutId id="2147486180" r:id="rId6"/>
    <p:sldLayoutId id="2147486181" r:id="rId7"/>
    <p:sldLayoutId id="2147486182" r:id="rId8"/>
    <p:sldLayoutId id="2147486183" r:id="rId9"/>
    <p:sldLayoutId id="2147486184" r:id="rId10"/>
    <p:sldLayoutId id="21474861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13325"/>
            <a:ext cx="1871662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995936" y="3861048"/>
            <a:ext cx="496855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spc="300" dirty="0" smtClean="0">
                <a:latin typeface="Impact" panose="020B0806030902050204" pitchFamily="34" charset="0"/>
              </a:rPr>
              <a:t>AKTUALIZACJA</a:t>
            </a:r>
          </a:p>
          <a:p>
            <a:pPr>
              <a:defRPr/>
            </a:pPr>
            <a:r>
              <a:rPr lang="pl-PL" sz="2800" b="1" spc="300" dirty="0" smtClean="0">
                <a:latin typeface="Impact" panose="020B0806030902050204" pitchFamily="34" charset="0"/>
              </a:rPr>
              <a:t/>
            </a:r>
            <a:br>
              <a:rPr lang="pl-PL" sz="2800" b="1" spc="300" dirty="0" smtClean="0">
                <a:latin typeface="Impact" panose="020B0806030902050204" pitchFamily="34" charset="0"/>
              </a:rPr>
            </a:br>
            <a:r>
              <a:rPr lang="pl-PL" sz="2400" spc="300" dirty="0" smtClean="0">
                <a:latin typeface="Impact" panose="020B0806030902050204" pitchFamily="34" charset="0"/>
              </a:rPr>
              <a:t>inteligentnej specjalizacji województwa mazowieckiego</a:t>
            </a:r>
            <a:endParaRPr lang="pl-PL" sz="1600" spc="300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10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WYSOKA JAKOŚĆ ŻYCIA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2590800"/>
            <a:ext cx="897617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Obszar „wysoka jakość życia” obejmuje rozwiązania technologiczne i organizacyjne ukierunkowane na podnoszenie komfortu życia mieszkańców, rozwój kapitału społecznego i przeciwdziałanie negatywnym skutkom polaryzacji rozwojowej regionu. Obszar wspiera rozwiązania w zakresie edukacji, zdrowia, bezpieczeństwa, pracy i spędzania czasu wolnego</a:t>
            </a:r>
            <a:r>
              <a:rPr lang="pl-PL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Cel: </a:t>
            </a:r>
            <a:r>
              <a:rPr lang="pl-PL" dirty="0" smtClean="0">
                <a:latin typeface="Arial" panose="020B0604020202020204" pitchFamily="34" charset="0"/>
              </a:rPr>
              <a:t>wzrost </a:t>
            </a:r>
            <a:r>
              <a:rPr lang="pl-PL" dirty="0">
                <a:latin typeface="Arial" panose="020B0604020202020204" pitchFamily="34" charset="0"/>
              </a:rPr>
              <a:t>atrakcyjności województwa jako miejsca do życia i rozwoju mieszkańców, ograniczenie negatywnych skutków polaryzacji rozwojowej województwa, zwiększenie kapitału społecznego.</a:t>
            </a:r>
            <a:endParaRPr lang="pl-PL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11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052984"/>
            <a:ext cx="395288" cy="4318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023119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err="1" smtClean="0">
                <a:latin typeface="Impact" panose="020B0806030902050204" pitchFamily="34" charset="0"/>
              </a:rPr>
              <a:t>PRIORYTETYZACJA</a:t>
            </a:r>
            <a:r>
              <a:rPr lang="pl-PL" sz="2400" spc="300" dirty="0" smtClean="0">
                <a:latin typeface="Impact" panose="020B0806030902050204" pitchFamily="34" charset="0"/>
              </a:rPr>
              <a:t> PRZEDSIĘWZIĘĆ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94276"/>
              </p:ext>
            </p:extLst>
          </p:nvPr>
        </p:nvGraphicFramePr>
        <p:xfrm>
          <a:off x="107505" y="1953736"/>
          <a:ext cx="8928990" cy="3779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3061568324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4217797214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297501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Rodzaj działania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Rodzaj dokumentu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Sposób oceny zgodności przedsięwzięcia z inteligentną specjalizacją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2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Projekty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badawczo-rozwojowe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Priorytetowe kierunki badań w ramach inteligentnej specjalizacji województwa mazowieckiego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Ocena, czy przedsięwzięcie jest zgodne z priorytetowymi kierunkami badań oraz z celem określonym dla obszaru inteligentnej specjalizacji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2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Wsparcie programów kształcenia i rozwoju kompetencji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Priorytetowe kierunki kształcenia zawodowego lub mapa potrzeb w zakresie kompetencji w ramach inteligentnej specjalizacji województwa mazowieckiego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Ocena, czy program kształcenia jest zgodny z priorytetowymi kierunkami kształcenia lub odpowiednią mapą potrzeb oraz z celem określonym dla obszaru inteligentnej specjalizacji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74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Rozwój infrastruktury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B+R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Priorytetowe kierunki badań w ramach inteligentnej specjalizacji województwa mazowieckiego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Ocena, czy agenda badawcza planowana do realizacji w oparciu o wspieraną infrastrukturę jest zgodna z priorytetowymi kierunkami badań oraz z celem określonym dla obszaru inteligentnej specjalizacji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99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9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12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052984"/>
            <a:ext cx="395288" cy="4318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023119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err="1" smtClean="0">
                <a:latin typeface="Impact" panose="020B0806030902050204" pitchFamily="34" charset="0"/>
              </a:rPr>
              <a:t>PRIORYTETYZACJA</a:t>
            </a:r>
            <a:r>
              <a:rPr lang="pl-PL" sz="2400" spc="300" dirty="0" smtClean="0">
                <a:latin typeface="Impact" panose="020B0806030902050204" pitchFamily="34" charset="0"/>
              </a:rPr>
              <a:t> PRZEDSIĘWZIĘĆ (c.d.)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88942"/>
              </p:ext>
            </p:extLst>
          </p:nvPr>
        </p:nvGraphicFramePr>
        <p:xfrm>
          <a:off x="107505" y="1916832"/>
          <a:ext cx="8928990" cy="3901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3061568324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4217797214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297501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Rodzaj działania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Rodzaj dokumentu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Sposób oceny zgodności przedsięwzięcia z inteligentną specjalizacją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ABC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2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Wdrożenie wyników prac badawczo-rozwojowych w przedsiębiorstwie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Regionalna Strategia Innowacji dla Mazowsza do 2030 roku</a:t>
                      </a:r>
                    </a:p>
                    <a:p>
                      <a:endParaRPr lang="pl-PL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Priorytetowe kierunki badań w ramach inteligentnej specjalizacji województwa mazowieckiego</a:t>
                      </a:r>
                    </a:p>
                  </a:txBody>
                  <a:tcP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Ocena, czy planowany rezultat projektu jest zgodny z „czynnikiem decydującym o przynależności do obszaru specjalizacji” określonym dla danego obszaru</a:t>
                      </a:r>
                    </a:p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</a:t>
                      </a:r>
                    </a:p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zakres prac </a:t>
                      </a:r>
                      <a:r>
                        <a:rPr lang="pl-PL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B+R</a:t>
                      </a: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których wyniki są wdrażane, jest zgodny z priorytetowymi kierunkami badań oraz z celem określonym dla obszaru inteligentnej specjalizacji</a:t>
                      </a:r>
                    </a:p>
                  </a:txBody>
                  <a:tcP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864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Inne przedsięwzięcia inwestycyjne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Strategie o charakterze lokalnym lub ponadlokalnym, określające priorytety rozwojowe i uzasadniające ich związek z inteligentną specjalizacją województwa mazowieckiego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dwustopniowa:</a:t>
                      </a:r>
                    </a:p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czy przywołana strategia w wystarczającym stopniu uzasadnia związek danego priorytetu rozwojowego z inteligentną specjalizacją,</a:t>
                      </a:r>
                    </a:p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czy przedsięwzięcie jest ukierunkowane na realizację wskazanego priorytetu rozwojowego</a:t>
                      </a:r>
                    </a:p>
                  </a:txBody>
                  <a:tcPr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84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1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13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340768"/>
            <a:ext cx="395288" cy="4318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340768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NAJWAŻNIEJSZE ZMIANY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1916832"/>
            <a:ext cx="897617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Przeniesienie zagadnień związanych z efektywnością surowcową i energetyczną 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z „inteligentnych systemów zarządzania” do „</a:t>
            </a:r>
            <a:r>
              <a:rPr lang="pl-PL" dirty="0">
                <a:latin typeface="Arial" panose="020B0604020202020204" pitchFamily="34" charset="0"/>
              </a:rPr>
              <a:t>n</a:t>
            </a:r>
            <a:r>
              <a:rPr lang="pl-PL" dirty="0" smtClean="0">
                <a:latin typeface="Arial" panose="020B0604020202020204" pitchFamily="34" charset="0"/>
              </a:rPr>
              <a:t>owoczesnego ekosystemu biznesowego”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Mocniejsze zaakcentowanie Przemysłu 4.0 w „inteligentnych systemach 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w przemyśle </a:t>
            </a:r>
            <a:r>
              <a:rPr lang="pl-PL" smtClean="0">
                <a:latin typeface="Arial" panose="020B0604020202020204" pitchFamily="34" charset="0"/>
              </a:rPr>
              <a:t>i infrastrukturze”</a:t>
            </a:r>
            <a:endParaRPr lang="pl-PL" dirty="0" smtClean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Doprecyzowanie zakresu „wysokiej jakości życia”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Dodanie przykładowych podobszarów tematycznych i charakterystycznych podobszarów technologicznych dla każdego obszaru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Zdefiniowanie czynnika decydującego o przynależności do obszaru specjalizacji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Dodanie rozdziału dotyczącego </a:t>
            </a:r>
            <a:r>
              <a:rPr lang="pl-PL" dirty="0" err="1" smtClean="0">
                <a:latin typeface="Arial" panose="020B0604020202020204" pitchFamily="34" charset="0"/>
              </a:rPr>
              <a:t>priorytetyzacji</a:t>
            </a:r>
            <a:r>
              <a:rPr lang="pl-PL" dirty="0" smtClean="0">
                <a:latin typeface="Arial" panose="020B0604020202020204" pitchFamily="34" charset="0"/>
              </a:rPr>
              <a:t> przedsięwzięć w oparciu 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o inteligentną specjalizację</a:t>
            </a:r>
          </a:p>
        </p:txBody>
      </p:sp>
    </p:spTree>
    <p:extLst>
      <p:ext uri="{BB962C8B-B14F-4D97-AF65-F5344CB8AC3E}">
        <p14:creationId xmlns:p14="http://schemas.microsoft.com/office/powerpoint/2010/main" val="3402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157;p33"/>
          <p:cNvSpPr txBox="1">
            <a:spLocks noGrp="1"/>
          </p:cNvSpPr>
          <p:nvPr>
            <p:ph type="ctrTitle"/>
          </p:nvPr>
        </p:nvSpPr>
        <p:spPr bwMode="auto">
          <a:xfrm>
            <a:off x="5076825" y="3933825"/>
            <a:ext cx="4460875" cy="79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700" bIns="45700" numCol="1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None/>
            </a:pPr>
            <a:r>
              <a:rPr lang="pl-PL" altLang="es-ES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DZIĘKUJĘ</a:t>
            </a:r>
            <a:r>
              <a:rPr lang="en-GB" altLang="es-ES" b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! </a:t>
            </a:r>
            <a:endParaRPr lang="es-ES" altLang="es-ES" b="1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843" name="Google Shape;158;p33"/>
          <p:cNvSpPr txBox="1">
            <a:spLocks noGrp="1"/>
          </p:cNvSpPr>
          <p:nvPr>
            <p:ph type="subTitle" idx="1"/>
          </p:nvPr>
        </p:nvSpPr>
        <p:spPr bwMode="auto">
          <a:xfrm>
            <a:off x="468313" y="6165850"/>
            <a:ext cx="410368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l-PL" altLang="es-ES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Warszawa, </a:t>
            </a:r>
            <a:r>
              <a:rPr lang="pl-PL" altLang="es-ES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22</a:t>
            </a:r>
            <a:r>
              <a:rPr lang="pl-PL" altLang="es-ES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pl-PL" altLang="es-ES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lipca 2020 r.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584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4719638"/>
            <a:ext cx="15367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03CBCA6-E6FB-4D2B-94D6-038F9DE39D27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2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2590800"/>
            <a:ext cx="629443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Koncepcja oparta na założeniu, że dzięki koncentracji zasobów </a:t>
            </a:r>
            <a:r>
              <a:rPr lang="pl-PL" dirty="0" smtClean="0">
                <a:latin typeface="Arial" panose="020B0604020202020204" pitchFamily="34" charset="0"/>
              </a:rPr>
              <a:t>wiedzy i </a:t>
            </a:r>
            <a:r>
              <a:rPr lang="pl-PL" dirty="0">
                <a:latin typeface="Arial" panose="020B0604020202020204" pitchFamily="34" charset="0"/>
              </a:rPr>
              <a:t>nakierowaniu ich na ograniczoną liczbę priorytetowych działań gospodarczych regiony zyskają i utrzymają przewagę konkurencyjną w światowej gospodarce. Polega na identyfikacji </a:t>
            </a:r>
            <a:r>
              <a:rPr lang="pl-PL" dirty="0" smtClean="0">
                <a:latin typeface="Arial" panose="020B0604020202020204" pitchFamily="34" charset="0"/>
              </a:rPr>
              <a:t>dziedzin (nisz)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o </a:t>
            </a:r>
            <a:r>
              <a:rPr lang="pl-PL" dirty="0">
                <a:latin typeface="Arial" panose="020B0604020202020204" pitchFamily="34" charset="0"/>
              </a:rPr>
              <a:t>największym potencjale rozwojowym, opierając się na udziale interesariuszy ze  świata przedsiębiorczości,  którzy  powinni  wyłonić najbardziej obiecujące obszary dla rozwoju regionu w </a:t>
            </a:r>
            <a:r>
              <a:rPr lang="pl-PL" dirty="0" smtClean="0">
                <a:latin typeface="Arial" panose="020B0604020202020204" pitchFamily="34" charset="0"/>
              </a:rPr>
              <a:t>przyszłości</a:t>
            </a:r>
            <a:endParaRPr lang="pl-PL" altLang="pl-PL" sz="1600" dirty="0">
              <a:latin typeface="Arial" panose="020B0604020202020204" pitchFamily="34" charset="0"/>
            </a:endParaRPr>
          </a:p>
        </p:txBody>
      </p:sp>
      <p:pic>
        <p:nvPicPr>
          <p:cNvPr id="14340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3141663"/>
            <a:ext cx="2728912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rostokąt 14">
            <a:extLst>
              <a:ext uri="{FF2B5EF4-FFF2-40B4-BE49-F238E27FC236}">
                <a16:creationId xmlns:a16="http://schemas.microsoft.com/office/drawing/2014/main" id="{99451AC6-E81B-4EF6-8610-EE441743962E}"/>
              </a:ext>
            </a:extLst>
          </p:cNvPr>
          <p:cNvSpPr/>
          <p:nvPr/>
        </p:nvSpPr>
        <p:spPr>
          <a:xfrm>
            <a:off x="0" y="1628775"/>
            <a:ext cx="395288" cy="431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468312" y="1557338"/>
            <a:ext cx="59758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INTELIGENTNA SPECJALIZACJA</a:t>
            </a:r>
            <a:endParaRPr lang="pl-PL" sz="1600" spc="300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03CBCA6-E6FB-4D2B-94D6-038F9DE39D27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3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2590800"/>
            <a:ext cx="629443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Ogół działań angażujących interesariuszy w tworzenie, realizację, monitorowanie </a:t>
            </a:r>
            <a:r>
              <a:rPr lang="pl-PL" dirty="0" smtClean="0">
                <a:latin typeface="Arial" panose="020B0604020202020204" pitchFamily="34" charset="0"/>
              </a:rPr>
              <a:t>i </a:t>
            </a:r>
            <a:r>
              <a:rPr lang="pl-PL" dirty="0">
                <a:latin typeface="Arial" panose="020B0604020202020204" pitchFamily="34" charset="0"/>
              </a:rPr>
              <a:t>ewaluację strategii na rzecz inteligentnej specjalizacji, sięgających do unikalnych zasobów wiedzy posiadanych przez przedstawicieli różnych środowisk, w tym nauki i biznesu. Proces angażujący interesariuszy w projektowanie strategii, zachęcający do podejmowania ryzyka. Proces ten toczy się na drodze </a:t>
            </a:r>
            <a:r>
              <a:rPr lang="pl-PL" dirty="0" smtClean="0">
                <a:latin typeface="Arial" panose="020B0604020202020204" pitchFamily="34" charset="0"/>
              </a:rPr>
              <a:t>prób i </a:t>
            </a:r>
            <a:r>
              <a:rPr lang="pl-PL" dirty="0">
                <a:latin typeface="Arial" panose="020B0604020202020204" pitchFamily="34" charset="0"/>
              </a:rPr>
              <a:t>błędów oraz </a:t>
            </a:r>
            <a:r>
              <a:rPr lang="pl-PL" dirty="0" smtClean="0">
                <a:latin typeface="Arial" panose="020B0604020202020204" pitchFamily="34" charset="0"/>
              </a:rPr>
              <a:t>eksperymentów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z nowymi </a:t>
            </a:r>
            <a:r>
              <a:rPr lang="pl-PL" dirty="0">
                <a:latin typeface="Arial" panose="020B0604020202020204" pitchFamily="34" charset="0"/>
              </a:rPr>
              <a:t>rodzajami działalności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9451AC6-E81B-4EF6-8610-EE441743962E}"/>
              </a:ext>
            </a:extLst>
          </p:cNvPr>
          <p:cNvSpPr/>
          <p:nvPr/>
        </p:nvSpPr>
        <p:spPr>
          <a:xfrm>
            <a:off x="0" y="1628775"/>
            <a:ext cx="395288" cy="431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468312" y="1557338"/>
            <a:ext cx="59758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PROCES PRZEDSIĘBIORCZEGO ODKRYWANIA</a:t>
            </a:r>
            <a:endParaRPr lang="pl-PL" sz="1600" spc="300" dirty="0">
              <a:latin typeface="Impact" panose="020B0806030902050204" pitchFamily="34" charset="0"/>
            </a:endParaRPr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15" y="2924944"/>
            <a:ext cx="20161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3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4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0850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INTELIGENTNA SPECJALIZACJA PO 2020 ROKU	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2590800"/>
            <a:ext cx="62944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„Dobre zarządzanie krajową lub regionalną strategią inteligentnej specjalizacji” - warunek podstawowy dla funduszy UE na </a:t>
            </a:r>
            <a:r>
              <a:rPr lang="pl-PL" dirty="0" err="1">
                <a:latin typeface="Arial" panose="020B0604020202020204" pitchFamily="34" charset="0"/>
              </a:rPr>
              <a:t>B+R+I</a:t>
            </a:r>
            <a:r>
              <a:rPr lang="pl-PL" dirty="0">
                <a:latin typeface="Arial" panose="020B0604020202020204" pitchFamily="34" charset="0"/>
              </a:rPr>
              <a:t>, cyfryzację i rozwój </a:t>
            </a:r>
            <a:r>
              <a:rPr lang="pl-PL" dirty="0" err="1">
                <a:latin typeface="Arial" panose="020B0604020202020204" pitchFamily="34" charset="0"/>
              </a:rPr>
              <a:t>MŚP</a:t>
            </a: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Większy nacisk na kwestie związane z rozwojem Przemysłu 4.0, gospodarki o obiegu zamkniętym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i umiędzynarodowieniem (priorytety nowej strategii przemysłowej UE)</a:t>
            </a:r>
          </a:p>
        </p:txBody>
      </p:sp>
      <p:pic>
        <p:nvPicPr>
          <p:cNvPr id="10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2757073"/>
            <a:ext cx="20796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5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7768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ZAŁOŻENIA DO AKTUALIZACJI INTELIGENTNEJ SPECJALIZACJI WOJEWÓDZTWA MAZOWIECKIEGO	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2590800"/>
            <a:ext cx="629443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Określona w załączniku do Regionalnej Strategii Innowacji dla Mazowsza do 2030 roku</a:t>
            </a: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endParaRPr lang="pl-PL" dirty="0" smtClean="0">
              <a:latin typeface="Arial" panose="020B0604020202020204" pitchFamily="34" charset="0"/>
            </a:endParaRP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Pozostanie przy czterech szerokich obszarach specjalizacji doprecyzowanych na etapie przedsiębiorczego odkrywania</a:t>
            </a: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Zmiany o charakterze ewolucyjnym, bazujące na doświadczeniu z lat 2015-2020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pl-PL" dirty="0" smtClean="0">
              <a:latin typeface="Arial" panose="020B0604020202020204" pitchFamily="34" charset="0"/>
            </a:endParaRPr>
          </a:p>
          <a:p>
            <a:pPr algn="just">
              <a:buClr>
                <a:srgbClr val="1CB8CF"/>
              </a:buClr>
              <a:buFont typeface="Wingdings" panose="05000000000000000000" pitchFamily="2" charset="2"/>
              <a:buChar char="§"/>
              <a:defRPr/>
            </a:pPr>
            <a:r>
              <a:rPr lang="pl-PL" dirty="0" smtClean="0">
                <a:latin typeface="Arial" panose="020B0604020202020204" pitchFamily="34" charset="0"/>
              </a:rPr>
              <a:t>Dodanie elementów standaryzujących sposób oceny zgodności różnego rodzaju przedsięwzięć z inteligentną specjalizacją</a:t>
            </a:r>
          </a:p>
        </p:txBody>
      </p:sp>
      <p:pic>
        <p:nvPicPr>
          <p:cNvPr id="7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74" y="2833787"/>
            <a:ext cx="197485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2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6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485032"/>
            <a:ext cx="395288" cy="43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484784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OBSZARY INTELIGENTNEJ SPECJALIZACJI	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graphicFrame>
        <p:nvGraphicFramePr>
          <p:cNvPr id="7" name="Symbol zastępczy zawartości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747274"/>
              </p:ext>
            </p:extLst>
          </p:nvPr>
        </p:nvGraphicFramePr>
        <p:xfrm>
          <a:off x="395288" y="2204864"/>
          <a:ext cx="25922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Symbol zastępczy zawartości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207541"/>
              </p:ext>
            </p:extLst>
          </p:nvPr>
        </p:nvGraphicFramePr>
        <p:xfrm>
          <a:off x="5652120" y="2204864"/>
          <a:ext cx="32403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Symbol zastępczy zawartości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46185588"/>
              </p:ext>
            </p:extLst>
          </p:nvPr>
        </p:nvGraphicFramePr>
        <p:xfrm>
          <a:off x="3203848" y="3717032"/>
          <a:ext cx="223224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9437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7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BEZPIECZNA ŻYWNOŚĆ	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2204864"/>
            <a:ext cx="862647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Obszar „bezpieczna żywność” obejmuje innowacje, których celem jest zapewnianie wysokiej jakości i bezpieczeństwa produktów spożywczych. Może to być osiągane poprzez bezpośrednie doskonalenie produktów w procesach wytwarzania, przechowywania, dystrybucji i utylizacji, jak również poprzez doskonalenie maszyn, urządzeń, narzędzi, procesów technologicznych, opakowań, środków ochrony roślin, substancji wykorzystywanych w weterynarii itp., które mają wpływ na jakość żywności</a:t>
            </a:r>
            <a:r>
              <a:rPr lang="pl-PL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Cel: z</a:t>
            </a:r>
            <a:r>
              <a:rPr lang="pl-PL" dirty="0" smtClean="0">
                <a:latin typeface="Arial" panose="020B0604020202020204" pitchFamily="34" charset="0"/>
              </a:rPr>
              <a:t>większenie </a:t>
            </a:r>
            <a:r>
              <a:rPr lang="pl-PL" dirty="0">
                <a:latin typeface="Arial" panose="020B0604020202020204" pitchFamily="34" charset="0"/>
              </a:rPr>
              <a:t>dostępności na rynku i rozwój wysokiej jakości produktów spożywczych, zgodnych z ideą zrównoważonego rozwoju w całym cyklu życia produktu, bezpiecznych dla końcowego odbiorcy.</a:t>
            </a:r>
          </a:p>
        </p:txBody>
      </p:sp>
    </p:spTree>
    <p:extLst>
      <p:ext uri="{BB962C8B-B14F-4D97-AF65-F5344CB8AC3E}">
        <p14:creationId xmlns:p14="http://schemas.microsoft.com/office/powerpoint/2010/main" val="596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8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0850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INTELIGENTNE SYSTEMY W PRZEMYŚLE </a:t>
            </a:r>
            <a:br>
              <a:rPr lang="pl-PL" sz="2400" spc="300" dirty="0" smtClean="0">
                <a:latin typeface="Impact" panose="020B0806030902050204" pitchFamily="34" charset="0"/>
              </a:rPr>
            </a:br>
            <a:r>
              <a:rPr lang="pl-PL" sz="2400" spc="300" dirty="0" smtClean="0">
                <a:latin typeface="Impact" panose="020B0806030902050204" pitchFamily="34" charset="0"/>
              </a:rPr>
              <a:t>I INFRASTRUKTURZE	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2590800"/>
            <a:ext cx="897617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Obszar „inteligentne systemy w przemyśle i infrastrukturze” obejmuje rozwiązania technologiczne i organizacyjne umożliwiające optymalizację, automatyzację </a:t>
            </a:r>
            <a:r>
              <a:rPr lang="pl-PL" dirty="0" smtClean="0">
                <a:latin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i </a:t>
            </a:r>
            <a:r>
              <a:rPr lang="pl-PL" dirty="0">
                <a:latin typeface="Arial" panose="020B0604020202020204" pitchFamily="34" charset="0"/>
              </a:rPr>
              <a:t>autonomizację procesów związanych z produkcją, monitorowaniem i sterowaniem infrastrukturą, zarządzaniem zasobami oraz podejmowaniem decyzji mających wpływ na funkcjonowanie przemysłu, monitoring i doskonalenie procesów związanych z aktywnością gospodarczą. </a:t>
            </a:r>
            <a:endParaRPr lang="pl-PL" dirty="0" smtClean="0">
              <a:latin typeface="Arial" panose="020B0604020202020204" pitchFamily="34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Cel</a:t>
            </a:r>
            <a:r>
              <a:rPr lang="pl-PL" dirty="0" smtClean="0">
                <a:latin typeface="Arial" panose="020B0604020202020204" pitchFamily="34" charset="0"/>
              </a:rPr>
              <a:t>: zwiększanie </a:t>
            </a:r>
            <a:r>
              <a:rPr lang="pl-PL" dirty="0">
                <a:latin typeface="Arial" panose="020B0604020202020204" pitchFamily="34" charset="0"/>
              </a:rPr>
              <a:t>poziomu automatyzacji, adaptacyjności, </a:t>
            </a:r>
            <a:r>
              <a:rPr lang="pl-PL" dirty="0" smtClean="0">
                <a:latin typeface="Arial" panose="020B0604020202020204" pitchFamily="34" charset="0"/>
              </a:rPr>
              <a:t>efektywności</a:t>
            </a:r>
            <a:br>
              <a:rPr lang="pl-PL" dirty="0" smtClean="0">
                <a:latin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</a:rPr>
              <a:t>i </a:t>
            </a:r>
            <a:r>
              <a:rPr lang="pl-PL" dirty="0">
                <a:latin typeface="Arial" panose="020B0604020202020204" pitchFamily="34" charset="0"/>
              </a:rPr>
              <a:t>bezpieczeństwa procesów oraz </a:t>
            </a:r>
            <a:r>
              <a:rPr lang="pl-PL" dirty="0" smtClean="0">
                <a:latin typeface="Arial" panose="020B0604020202020204" pitchFamily="34" charset="0"/>
              </a:rPr>
              <a:t>infrastruktury.</a:t>
            </a:r>
          </a:p>
        </p:txBody>
      </p:sp>
    </p:spTree>
    <p:extLst>
      <p:ext uri="{BB962C8B-B14F-4D97-AF65-F5344CB8AC3E}">
        <p14:creationId xmlns:p14="http://schemas.microsoft.com/office/powerpoint/2010/main" val="30107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82446A-B2E5-4E44-9F5C-2474308364F1}" type="slidenum">
              <a:rPr lang="es-ES" altLang="es-ES" smtClean="0">
                <a:solidFill>
                  <a:srgbClr val="898989"/>
                </a:solidFill>
                <a:latin typeface="Arial" panose="020B0604020202020204" pitchFamily="34" charset="0"/>
              </a:rPr>
              <a:pPr/>
              <a:t>9</a:t>
            </a:fld>
            <a:endParaRPr lang="es-ES" altLang="es-ES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2075350-06E2-40F6-9ED3-19CC4AFA0BB6}"/>
              </a:ext>
            </a:extLst>
          </p:cNvPr>
          <p:cNvSpPr/>
          <p:nvPr/>
        </p:nvSpPr>
        <p:spPr>
          <a:xfrm>
            <a:off x="0" y="1628800"/>
            <a:ext cx="395288" cy="43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0850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400" spc="300" dirty="0" smtClean="0">
                <a:latin typeface="Impact" panose="020B0806030902050204" pitchFamily="34" charset="0"/>
              </a:rPr>
              <a:t>NOWOCZESNY EKOSYSTEM BIZNESOWY</a:t>
            </a:r>
            <a:endParaRPr lang="pl-PL" sz="2400" spc="600" dirty="0">
              <a:latin typeface="Impact" panose="020B0806030902050204" pitchFamily="34" charset="0"/>
            </a:endParaRPr>
          </a:p>
        </p:txBody>
      </p:sp>
      <p:sp>
        <p:nvSpPr>
          <p:cNvPr id="8" name="pole tekstowe 1">
            <a:extLst>
              <a:ext uri="{FF2B5EF4-FFF2-40B4-BE49-F238E27FC236}">
                <a16:creationId xmlns:a16="http://schemas.microsoft.com/office/drawing/2014/main" id="{EA5763A4-CA23-45AE-935E-F6C26945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2590800"/>
            <a:ext cx="897617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Obszar „nowoczesny ekosystem biznesowy” obejmuje rozwiązania technologiczne, procesy i usługi wspierające prowadzenie działalności gospodarczej i aktywność </a:t>
            </a:r>
            <a:r>
              <a:rPr lang="pl-PL" dirty="0" smtClean="0">
                <a:latin typeface="Arial" panose="020B0604020202020204" pitchFamily="34" charset="0"/>
              </a:rPr>
              <a:t>innowacyjną. </a:t>
            </a:r>
            <a:r>
              <a:rPr lang="pl-PL" dirty="0">
                <a:latin typeface="Arial" panose="020B0604020202020204" pitchFamily="34" charset="0"/>
              </a:rPr>
              <a:t>Obszar wspiera także technologie, usługi i procesy związane z transformacją w kierunku gospodarki o obiegu zamkniętym.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pl-PL" dirty="0">
                <a:latin typeface="Arial" panose="020B0604020202020204" pitchFamily="34" charset="0"/>
              </a:rPr>
              <a:t>Cel: </a:t>
            </a:r>
            <a:r>
              <a:rPr lang="pl-PL" dirty="0" smtClean="0">
                <a:latin typeface="Arial" panose="020B0604020202020204" pitchFamily="34" charset="0"/>
              </a:rPr>
              <a:t>ukształtowanie </a:t>
            </a:r>
            <a:r>
              <a:rPr lang="pl-PL" dirty="0">
                <a:latin typeface="Arial" panose="020B0604020202020204" pitchFamily="34" charset="0"/>
              </a:rPr>
              <a:t>środowiska sprzyjającego prowadzeniu działalności innowacyjnej na Mazowszu oraz transformacji w kierunku gospodarki o obiegu </a:t>
            </a:r>
            <a:r>
              <a:rPr lang="pl-PL" dirty="0" smtClean="0">
                <a:latin typeface="Arial" panose="020B0604020202020204" pitchFamily="34" charset="0"/>
              </a:rPr>
              <a:t>zamkniętym.</a:t>
            </a:r>
          </a:p>
        </p:txBody>
      </p:sp>
    </p:spTree>
    <p:extLst>
      <p:ext uri="{BB962C8B-B14F-4D97-AF65-F5344CB8AC3E}">
        <p14:creationId xmlns:p14="http://schemas.microsoft.com/office/powerpoint/2010/main" val="13610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ASIC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ASIC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Obsoleto xmlns="2138B126-CDBD-449A-9DAC-93C7B7EA5EC1" xsi:nil="true"/>
    <Tarea xmlns="2138b126-cdbd-449a-9dac-93c7b7ea5ec1" xsi:nil="true"/>
    <_SourceUrl xmlns="http://schemas.microsoft.com/sharepoint/v3" xsi:nil="true"/>
    <Descripción xmlns="2138B126-CDBD-449A-9DAC-93C7B7EA5EC1" xsi:nil="true"/>
    <Apartado xmlns="2138B126-CDBD-449A-9DAC-93C7B7EA5EC1" xsi:nil="true"/>
    <Externo xmlns="2138B126-CDBD-449A-9DAC-93C7B7EA5EC1" xsi:nil="true"/>
    <xd_ProgID xmlns="http://schemas.microsoft.com/sharepoint/v3" xsi:nil="true"/>
    <Confidencial xmlns="2138B126-CDBD-449A-9DAC-93C7B7EA5EC1" xsi:nil="true"/>
    <Order xmlns="http://schemas.microsoft.com/sharepoint/v3" xsi:nil="true"/>
    <_SharedFileIndex xmlns="http://schemas.microsoft.com/sharepoint/v3" xsi:nil="true"/>
    <MetaInfo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s del Proyecto" ma:contentTypeID="0x0026B13821BDCD9A449DAC93C7B7EA5EC1" ma:contentTypeVersion="" ma:contentTypeDescription="" ma:contentTypeScope="" ma:versionID="1e4ad1fbc9d1d4c84d79f4db66ce6083">
  <xsd:schema xmlns:xsd="http://www.w3.org/2001/XMLSchema" xmlns:p="http://schemas.microsoft.com/office/2006/metadata/properties" xmlns:ns1="http://schemas.microsoft.com/sharepoint/v3" xmlns:ns2="2138B126-CDBD-449A-9DAC-93C7B7EA5EC1" xmlns:ns3="2138b126-cdbd-449a-9dac-93c7b7ea5ec1" targetNamespace="http://schemas.microsoft.com/office/2006/metadata/properties" ma:root="true" ma:fieldsID="8c6e0d5f7ed5896814c8b94803d1d1d2" ns1:_="" ns2:_="" ns3:_="">
    <xsd:import namespace="http://schemas.microsoft.com/sharepoint/v3"/>
    <xsd:import namespace="2138B126-CDBD-449A-9DAC-93C7B7EA5EC1"/>
    <xsd:import namespace="2138b126-cdbd-449a-9dac-93c7b7ea5ec1"/>
    <xsd:element name="properties">
      <xsd:complexType>
        <xsd:sequence>
          <xsd:element name="documentManagement">
            <xsd:complexType>
              <xsd:all>
                <xsd:element ref="ns1:ContentTypeId" minOccurs="0"/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Apartado" minOccurs="0"/>
                <xsd:element ref="ns2:Obsoleto" minOccurs="0"/>
                <xsd:element ref="ns2:Descripción" minOccurs="0"/>
                <xsd:element ref="ns2:Externo" minOccurs="0"/>
                <xsd:element ref="ns2:Extranet" minOccurs="0"/>
                <xsd:element ref="ns1:TemplateUrl" minOccurs="0"/>
                <xsd:element ref="ns1:xd_ProgID" minOccurs="0"/>
                <xsd:element ref="ns1:xd_Signature" minOccurs="0"/>
                <xsd:element ref="ns2:Confidencial" minOccurs="0"/>
                <xsd:element ref="ns3:Tarea" minOccurs="0"/>
                <xsd:element ref="ns1:CheckedOutTitl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ContentTypeId" ma:index="0" nillable="true" ma:displayName="Id. de tipos de contenido" ma:hidden="true" ma:internalName="ContentTypeId" ma:readOnly="true">
      <xsd:simpleType>
        <xsd:restriction base="dms:Unknown"/>
      </xsd:simpleType>
    </xsd:element>
    <xsd:element name="_ModerationComments" ma:index="1" nillable="true" ma:displayName="Comentarios del aprobador" ma:hidden="true" ma:internalName="_ModerationComments" ma:readOnly="true">
      <xsd:simpleType>
        <xsd:restriction base="dms:Note"/>
      </xsd:simpleType>
    </xsd:element>
    <xsd:element name="File_x0020_Type" ma:index="5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6" nillable="true" ma:displayName="Tipo de archivo HTML" ma:hidden="true" ma:internalName="HTML_x0020_File_x0020_Type" ma:readOnly="true">
      <xsd:simpleType>
        <xsd:restriction base="dms:Text"/>
      </xsd:simpleType>
    </xsd:element>
    <xsd:element name="_SourceUrl" ma:index="7" nillable="true" ma:displayName="Dirección URL de origen" ma:hidden="true" ma:internalName="_SourceUrl">
      <xsd:simpleType>
        <xsd:restriction base="dms:Text"/>
      </xsd:simpleType>
    </xsd:element>
    <xsd:element name="_SharedFileIndex" ma:index="8" nillable="true" ma:displayName="Índice de archivos compartidos" ma:hidden="true" ma:internalName="_SharedFileIndex">
      <xsd:simpleType>
        <xsd:restriction base="dms:Text"/>
      </xsd:simpleType>
    </xsd:element>
    <xsd:element name="TemplateUrl" ma:index="15" nillable="true" ma:displayName="Vinculo de la plantilla" ma:hidden="true" ma:internalName="TemplateUrl">
      <xsd:simpleType>
        <xsd:restriction base="dms:Text"/>
      </xsd:simpleType>
    </xsd:element>
    <xsd:element name="xd_ProgID" ma:index="16" nillable="true" ma:displayName="Vínculo de archivo HTML" ma:hidden="true" ma:internalName="xd_ProgID">
      <xsd:simpleType>
        <xsd:restriction base="dms:Text"/>
      </xsd:simpleType>
    </xsd:element>
    <xsd:element name="xd_Signature" ma:index="17" nillable="true" ma:displayName="Está firmado" ma:hidden="true" ma:internalName="xd_Signature" ma:readOnly="true">
      <xsd:simpleType>
        <xsd:restriction base="dms:Boolean"/>
      </xsd:simpleType>
    </xsd:element>
    <xsd:element name="CheckedOutTitle" ma:index="22" nillable="true" ma:displayName="Desprotegido para" ma:format="TRUE" ma:hidden="true" ma:list="Docs" ma:internalName="CheckedOutTitle" ma:readOnly="true" ma:showField="CheckedOutTitle">
      <xsd:simpleType>
        <xsd:restriction base="dms:Lookup"/>
      </xsd:simpleType>
    </xsd:element>
    <xsd:element name="ID" ma:index="26" nillable="true" ma:displayName="ID" ma:internalName="ID" ma:readOnly="true">
      <xsd:simpleType>
        <xsd:restriction base="dms:Unknown"/>
      </xsd:simpleType>
    </xsd:element>
    <xsd:element name="Author" ma:index="29" nillable="true" ma:displayName="Creado por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30" nillable="true" ma:displayName="Modificado por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31" nillable="true" ma:displayName="Tiene destinos de copia" ma:hidden="true" ma:internalName="_HasCopyDestinations" ma:readOnly="true">
      <xsd:simpleType>
        <xsd:restriction base="dms:Boolean"/>
      </xsd:simpleType>
    </xsd:element>
    <xsd:element name="_CopySource" ma:index="32" nillable="true" ma:displayName="Copiar origen" ma:internalName="_CopySource" ma:readOnly="true">
      <xsd:simpleType>
        <xsd:restriction base="dms:Text"/>
      </xsd:simpleType>
    </xsd:element>
    <xsd:element name="_ModerationStatus" ma:index="33" nillable="true" ma:displayName="Estado de aprobación" ma:default="0" ma:hidden="true" ma:internalName="_ModerationStatus" ma:readOnly="true">
      <xsd:simpleType>
        <xsd:restriction base="dms:Unknown"/>
      </xsd:simpleType>
    </xsd:element>
    <xsd:element name="FileRef" ma:index="34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DirRef" ma:index="35" nillable="true" ma:displayName="Ruta" ma:hidden="true" ma:list="Docs" ma:internalName="FileDirRef" ma:readOnly="true" ma:showField="DirName">
      <xsd:simpleType>
        <xsd:restriction base="dms:Lookup"/>
      </xsd:simpleType>
    </xsd:element>
    <xsd:element name="Last_x0020_Modified" ma:index="36" nillable="true" ma:displayName="Modificado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37" nillable="true" ma:displayName="Creado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38" nillable="true" ma:displayName="Tamaño de archivo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39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CheckedOutUserId" ma:index="41" nillable="true" ma:displayName="Id. del usuario que tiene desprotegido el elemento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42" nillable="true" ma:displayName="Está desprotegido en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43" nillable="true" ma:displayName="Desprotegido para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44" nillable="true" ma:displayName="Id. único" ma:hidden="true" ma:list="Docs" ma:internalName="UniqueId" ma:readOnly="true" ma:showField="UniqueId">
      <xsd:simpleType>
        <xsd:restriction base="dms:Lookup"/>
      </xsd:simpleType>
    </xsd:element>
    <xsd:element name="ProgId" ma:index="45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46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47" nillable="true" ma:displayName="Estado del virus" ma:format="TRUE" ma:hidden="true" ma:list="Docs" ma:internalName="VirusStatus" ma:readOnly="true" ma:showField="Size">
      <xsd:simpleType>
        <xsd:restriction base="dms:Lookup"/>
      </xsd:simpleType>
    </xsd:element>
    <xsd:element name="_CheckinComment" ma:index="48" nillable="true" ma:displayName="Comentario de protección" ma:format="TRUE" ma:list="Docs" ma:internalName="_CheckinComment" ma:readOnly="true" ma:showField="CheckinComment">
      <xsd:simpleType>
        <xsd:restriction base="dms:Lookup"/>
      </xsd:simpleType>
    </xsd:element>
    <xsd:element name="MetaInfo" ma:index="55" nillable="true" ma:displayName="Contenedor de propiedades" ma:hidden="true" ma:list="Docs" ma:internalName="MetaInfo" ma:showField="MetaInfo">
      <xsd:simpleType>
        <xsd:restriction base="dms:Lookup"/>
      </xsd:simpleType>
    </xsd:element>
    <xsd:element name="_Level" ma:index="56" nillable="true" ma:displayName="Nivel" ma:hidden="true" ma:internalName="_Level" ma:readOnly="true">
      <xsd:simpleType>
        <xsd:restriction base="dms:Unknown"/>
      </xsd:simpleType>
    </xsd:element>
    <xsd:element name="_IsCurrentVersion" ma:index="57" nillable="true" ma:displayName="es la versión actual" ma:hidden="true" ma:internalName="_IsCurrentVersion" ma:readOnly="true">
      <xsd:simpleType>
        <xsd:restriction base="dms:Boolean"/>
      </xsd:simpleType>
    </xsd:element>
    <xsd:element name="owshiddenversion" ma:index="61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2" nillable="true" ma:displayName="Versión de IU" ma:hidden="true" ma:internalName="_UIVersion" ma:readOnly="true">
      <xsd:simpleType>
        <xsd:restriction base="dms:Unknown"/>
      </xsd:simpleType>
    </xsd:element>
    <xsd:element name="_UIVersionString" ma:index="63" nillable="true" ma:displayName="Versión" ma:internalName="_UIVersionString" ma:readOnly="true">
      <xsd:simpleType>
        <xsd:restriction base="dms:Text"/>
      </xsd:simpleType>
    </xsd:element>
    <xsd:element name="InstanceID" ma:index="64" nillable="true" ma:displayName="Id. de instancia" ma:hidden="true" ma:internalName="InstanceID" ma:readOnly="true">
      <xsd:simpleType>
        <xsd:restriction base="dms:Unknown"/>
      </xsd:simpleType>
    </xsd:element>
    <xsd:element name="Order" ma:index="65" nillable="true" ma:displayName="Orden" ma:hidden="true" ma:internalName="Order">
      <xsd:simpleType>
        <xsd:restriction base="dms:Number"/>
      </xsd:simpleType>
    </xsd:element>
    <xsd:element name="GUID" ma:index="66" nillable="true" ma:displayName="GUID" ma:hidden="true" ma:internalName="GUID" ma:readOnly="true">
      <xsd:simpleType>
        <xsd:restriction base="dms:Unknown"/>
      </xsd:simpleType>
    </xsd:element>
    <xsd:element name="WorkflowVersion" ma:index="67" nillable="true" ma:displayName="Versión del flujo de trabajo" ma:hidden="true" ma:internalName="WorkflowVersion" ma:readOnly="true">
      <xsd:simpleType>
        <xsd:restriction base="dms:Unknown"/>
      </xsd:simpleType>
    </xsd:element>
    <xsd:element name="WorkflowInstanceID" ma:index="68" nillable="true" ma:displayName="Id. de instancia de flujo de trabajo" ma:hidden="true" ma:internalName="WorkflowInstanceID" ma:readOnly="true">
      <xsd:simpleType>
        <xsd:restriction base="dms:Unknown"/>
      </xsd:simpleType>
    </xsd:element>
    <xsd:element name="ParentVersionString" ma:index="69" nillable="true" ma:displayName="Versión del origen (documento convertido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70" nillable="true" ma:displayName="Nombre del origen (documento convertido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2138B126-CDBD-449A-9DAC-93C7B7EA5EC1" elementFormDefault="qualified">
    <xsd:import namespace="http://schemas.microsoft.com/office/2006/documentManagement/types"/>
    <xsd:element name="Apartado" ma:index="10" nillable="true" ma:displayName="Apartado" ma:internalName="Apartado">
      <xsd:simpleType>
        <xsd:restriction base="dms:Choice">
          <xsd:enumeration value="Actas de reunión"/>
          <xsd:enumeration value="Albarán / Factura"/>
          <xsd:enumeration value="Comisión de Servicio"/>
          <xsd:enumeration value="Contrato / Pedido"/>
          <xsd:enumeration value="Contratos de participación o colaboración"/>
          <xsd:enumeration value="Correos/Fax"/>
          <xsd:enumeration value="Cuestionario de Satisfacción"/>
          <xsd:enumeration value="Descripción de actividades"/>
          <xsd:enumeration value="Desviaciones de resultados"/>
          <xsd:enumeration value="Difusión de resultados y transferencia tecnológica"/>
          <xsd:enumeration value="Documentos de referencia"/>
          <xsd:enumeration value="Ficha del proyecto"/>
          <xsd:enumeration value="Fotografía / Imagen"/>
          <xsd:enumeration value="Informe de Cierre"/>
          <xsd:enumeration value="Informes parciales"/>
          <xsd:enumeration value="Memoria técnica inicial"/>
          <xsd:enumeration value="Modelo / Plano"/>
          <xsd:enumeration value="Oferta / Análisis Previo"/>
          <xsd:enumeration value="Otros"/>
          <xsd:enumeration value="Planning / Presupuesto"/>
          <xsd:enumeration value="Plantilla análisis"/>
          <xsd:enumeration value="Presentaciones"/>
          <xsd:enumeration value="Registro de experimentos y resultados"/>
          <xsd:enumeration value="Solicitud de subvención"/>
        </xsd:restriction>
      </xsd:simpleType>
    </xsd:element>
    <xsd:element name="Obsoleto" ma:index="11" nillable="true" ma:displayName="Obsoleto" ma:internalName="Obsoleto">
      <xsd:simpleType>
        <xsd:restriction base="dms:Boolean"/>
      </xsd:simpleType>
    </xsd:element>
    <xsd:element name="Descripción" ma:index="12" nillable="true" ma:displayName="Descripción" ma:internalName="Descripción">
      <xsd:simpleType>
        <xsd:restriction base="dms:Note"/>
      </xsd:simpleType>
    </xsd:element>
    <xsd:element name="Externo" ma:index="13" nillable="true" ma:displayName="Externo" ma:internalName="Externo">
      <xsd:simpleType>
        <xsd:restriction base="dms:Boolean"/>
      </xsd:simpleType>
    </xsd:element>
    <xsd:element name="Extranet" ma:index="14" nillable="true" ma:displayName="Extranet" ma:internalName="Extranet" ma:readOnly="true">
      <xsd:simpleType>
        <xsd:restriction base="dms:Boolean"/>
      </xsd:simpleType>
    </xsd:element>
    <xsd:element name="Confidencial" ma:index="18" nillable="true" ma:displayName="Confidencial" ma:internalName="Confidencial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2138b126-cdbd-449a-9dac-93c7b7ea5ec1" elementFormDefault="qualified">
    <xsd:import namespace="http://schemas.microsoft.com/office/2006/documentManagement/types"/>
    <xsd:element name="Tarea" ma:index="19" nillable="true" ma:displayName="Tarea" ma:list="{5820252B-DF90-4E8D-B977-C55ADE9DAAD8}" ma:internalName="Tarea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Tipo de contenido" ma:readOnly="true"/>
        <xsd:element ref="dc:title" minOccurs="0" maxOccurs="1" ma:index="9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05922B-6F21-46D4-8235-408EF40FEFBD}">
  <ds:schemaRefs>
    <ds:schemaRef ds:uri="http://schemas.microsoft.com/office/2006/documentManagement/types"/>
    <ds:schemaRef ds:uri="2138B126-CDBD-449A-9DAC-93C7B7EA5EC1"/>
    <ds:schemaRef ds:uri="http://schemas.microsoft.com/sharepoint/v3"/>
    <ds:schemaRef ds:uri="http://purl.org/dc/elements/1.1/"/>
    <ds:schemaRef ds:uri="http://purl.org/dc/terms/"/>
    <ds:schemaRef ds:uri="http://www.w3.org/XML/1998/namespace"/>
    <ds:schemaRef ds:uri="http://purl.org/dc/dcmitype/"/>
    <ds:schemaRef ds:uri="2138b126-cdbd-449a-9dac-93c7b7ea5ec1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BB44E4A-AEE5-4F0F-919B-E91222336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138B126-CDBD-449A-9DAC-93C7B7EA5EC1"/>
    <ds:schemaRef ds:uri="2138b126-cdbd-449a-9dac-93c7b7ea5ec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7696</TotalTime>
  <Words>1070</Words>
  <Application>Microsoft Office PowerPoint</Application>
  <PresentationFormat>Pokaz na ekranie (4:3)</PresentationFormat>
  <Paragraphs>107</Paragraphs>
  <Slides>14</Slides>
  <Notes>7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7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Impact</vt:lpstr>
      <vt:lpstr>Wingdings</vt:lpstr>
      <vt:lpstr>Diseño personalizado</vt:lpstr>
      <vt:lpstr>Projekt niestandardowy</vt:lpstr>
      <vt:lpstr>BASIC</vt:lpstr>
      <vt:lpstr>1_Diseño personalizado</vt:lpstr>
      <vt:lpstr>2_Diseño personalizado</vt:lpstr>
      <vt:lpstr>1_BASIC</vt:lpstr>
      <vt:lpstr>1_Projekt niestandardowy</vt:lpstr>
      <vt:lpstr>Obraz - mapa bitowa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Rosa Ruiz-Alejos</dc:creator>
  <cp:lastModifiedBy>Dudzińska Katarzyna</cp:lastModifiedBy>
  <cp:revision>404</cp:revision>
  <cp:lastPrinted>2020-07-06T13:17:34Z</cp:lastPrinted>
  <dcterms:created xsi:type="dcterms:W3CDTF">2018-07-04T07:59:16Z</dcterms:created>
  <dcterms:modified xsi:type="dcterms:W3CDTF">2020-07-16T07:01:26Z</dcterms:modified>
</cp:coreProperties>
</file>