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5"/>
    <p:sldMasterId id="2147483672" r:id="rId6"/>
  </p:sldMasterIdLst>
  <p:notesMasterIdLst>
    <p:notesMasterId r:id="rId24"/>
  </p:notesMasterIdLst>
  <p:handoutMasterIdLst>
    <p:handoutMasterId r:id="rId25"/>
  </p:handoutMasterIdLst>
  <p:sldIdLst>
    <p:sldId id="257" r:id="rId7"/>
    <p:sldId id="277" r:id="rId8"/>
    <p:sldId id="279" r:id="rId9"/>
    <p:sldId id="280" r:id="rId10"/>
    <p:sldId id="272" r:id="rId11"/>
    <p:sldId id="267" r:id="rId12"/>
    <p:sldId id="282" r:id="rId13"/>
    <p:sldId id="284" r:id="rId14"/>
    <p:sldId id="264" r:id="rId15"/>
    <p:sldId id="286" r:id="rId16"/>
    <p:sldId id="271" r:id="rId17"/>
    <p:sldId id="268" r:id="rId18"/>
    <p:sldId id="285" r:id="rId19"/>
    <p:sldId id="270" r:id="rId20"/>
    <p:sldId id="283" r:id="rId21"/>
    <p:sldId id="281" r:id="rId22"/>
    <p:sldId id="261" r:id="rId23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tark Sylwia" initials="SS" lastIdx="7" clrIdx="0">
    <p:extLst>
      <p:ext uri="{19B8F6BF-5375-455C-9EA6-DF929625EA0E}">
        <p15:presenceInfo xmlns:p15="http://schemas.microsoft.com/office/powerpoint/2012/main" userId="S-1-5-21-3614740060-3577846218-3186316695-2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D5B8D-BD9B-4BFB-8BBF-F51D80CC9B8F}">
  <a:tblStyle styleId="{330D5B8D-BD9B-4BFB-8BBF-F51D80CC9B8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6444" autoAdjust="0"/>
  </p:normalViewPr>
  <p:slideViewPr>
    <p:cSldViewPr snapToGrid="0">
      <p:cViewPr varScale="1">
        <p:scale>
          <a:sx n="92" d="100"/>
          <a:sy n="92" d="100"/>
        </p:scale>
        <p:origin x="9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06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48DF5-E070-449C-A570-F04285488856}" type="datetimeFigureOut">
              <a:rPr lang="pl-PL" smtClean="0"/>
              <a:pPr/>
              <a:t>27.01.2020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021C6-57FD-4ED2-9615-7CA05A3AC29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21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219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20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311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311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31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3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Bezpieczna żywność – Mazowsze jest jednym z czołowych producentów produktów spożywczych – od warzyw i owoców, przez nabiał, po produkty</a:t>
            </a:r>
            <a:r>
              <a:rPr lang="pl-PL" baseline="0" dirty="0" smtClean="0"/>
              <a:t> </a:t>
            </a:r>
            <a:r>
              <a:rPr lang="pl-PL" dirty="0" smtClean="0"/>
              <a:t>mięsne. Ta część mazowieckiej gospodarki jest jej jednym z głównych potencjałów. Szczególne znaczenie będą mieć przedsięwzięcia umożliwiające rozwój produktów spożywczych wysokiej jakości, zgodnych z ideą zrównoważonego rozwoju, bezpiecznych zarówno dla końcowego odbiorcy, jak i dla środowiska w całym cyklu produkcji i dystrybucji.</a:t>
            </a:r>
          </a:p>
          <a:p>
            <a:endParaRPr lang="pl-PL" dirty="0" smtClean="0"/>
          </a:p>
          <a:p>
            <a:r>
              <a:rPr lang="pl-PL" dirty="0" smtClean="0"/>
              <a:t>Inteligentne systemy zarządzania – województwo, a szczególnie Warszawa z obszarem metropolitalnym to skupisko polskich i zagranicznych firm. Do prawidłowego ich działania niezbędne są rozwiązania infrastrukturalne i procesowe, które pozwoliłyby na wzrost automatyzacji. Oczekiwany jest także skuteczny monitoring procesów związanych z aktywnością gospodarczą, umożliwiający m.in. zwiększanie efektywności surowcowej i energetycznej oraz poprawę jakości życia, także w kontekście bezpieczeństwa ludzi.</a:t>
            </a:r>
          </a:p>
          <a:p>
            <a:endParaRPr lang="pl-PL" dirty="0" smtClean="0"/>
          </a:p>
          <a:p>
            <a:r>
              <a:rPr lang="pl-PL" dirty="0" smtClean="0"/>
              <a:t>Nowoczesne usługi dla biznesu – Mazowsze to znaczący rynek usług – finansowych, konsultingowych, logistycznych itp. Do ich rozwoju potrzebne są mechanizmy, które pozwoliłyby tworzyć usługi „szyte na miarę”, dostosowane do indywidualnych potrzeb, zapewniające kapitał, infrastrukturę i zasoby wiedzy niezbędne do rozwoju i wzrostu aktywności innowacyjnej przedsiębiorstw.</a:t>
            </a:r>
          </a:p>
          <a:p>
            <a:endParaRPr lang="pl-PL" dirty="0" smtClean="0"/>
          </a:p>
          <a:p>
            <a:r>
              <a:rPr lang="pl-PL" dirty="0" smtClean="0"/>
              <a:t>Wysoka jakość życia – największy region w kraju potrzebuje dobrych rozwiązań w sferze edukacji, ochrony zdrowia, możliwości spędzania wolnego czasu. Wspierane będą zatem rozwiązania technologiczne i organizacyjne wykorzystywane do świadczenia usług społecznych w tych obszarach. Potrzebne są również działania ukierunkowane na stymulowanie innowacji społecznych, rozwój kapitału społecznego i przeciwdziałanie negatywnym skutkom polaryzacji rozwojowej regionu.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97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30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6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6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6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546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69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31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Picture 3" descr="COHES3ION_EU_FLA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57" y="394266"/>
            <a:ext cx="4331043" cy="303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Dark Green origami">
  <p:cSld name="CONTENTpage Dark Green origam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3" cy="56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hank you page">
  <p:cSld name="BASIC Thank you p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3;p4"/>
          <p:cNvSpPr txBox="1"/>
          <p:nvPr/>
        </p:nvSpPr>
        <p:spPr>
          <a:xfrm>
            <a:off x="5508104" y="6165304"/>
            <a:ext cx="302433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pl-PL" sz="1100" b="1" i="1" u="none" strike="noStrike" cap="none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innowacyjni.mazovia.pl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r>
              <a:rPr lang="pl-PL" sz="1100" b="1" i="1" u="none" strike="noStrike" cap="none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interregeurope.eu/cohes3ion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100" b="1" i="1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16219" y="6208493"/>
            <a:ext cx="1276417" cy="34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OHES3ION_EU_FLA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34" y="267096"/>
            <a:ext cx="4390766" cy="30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4428" b="6671"/>
          <a:stretch/>
        </p:blipFill>
        <p:spPr>
          <a:xfrm>
            <a:off x="4508080" y="476672"/>
            <a:ext cx="4534903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2 columns">
  <p:cSld name="CONTENT text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410368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716016" y="1368000"/>
            <a:ext cx="410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" name="Picture 2" descr="Cohes3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11" y="172671"/>
            <a:ext cx="1779373" cy="7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pag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able page">
  <p:cSld name="CONTENT Table pag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67544" y="5157788"/>
            <a:ext cx="8208144" cy="122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{330D5B8D-BD9B-4BFB-8BBF-F51D80CC9B8F}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80728" y="1093028"/>
            <a:ext cx="6153684" cy="56483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{330D5B8D-BD9B-4BFB-8BBF-F51D80CC9B8F}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t>‹#›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2" descr="Cohes3ion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11" y="172671"/>
            <a:ext cx="1779373" cy="73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4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pl-PL" sz="20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2"/>
          </p:nvPr>
        </p:nvSpPr>
        <p:spPr>
          <a:xfrm>
            <a:off x="933577" y="5663703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pl-PL" sz="1400" dirty="0" smtClean="0">
                <a:solidFill>
                  <a:schemeClr val="dk2"/>
                </a:solidFill>
              </a:rPr>
              <a:t>Projekt realizowany w ramach programu </a:t>
            </a:r>
            <a:r>
              <a:rPr lang="pl-PL" sz="1400" dirty="0" err="1" smtClean="0">
                <a:solidFill>
                  <a:schemeClr val="dk2"/>
                </a:solidFill>
              </a:rPr>
              <a:t>Interreg</a:t>
            </a:r>
            <a:r>
              <a:rPr lang="pl-PL" sz="1400" dirty="0" smtClean="0">
                <a:solidFill>
                  <a:schemeClr val="dk2"/>
                </a:solidFill>
              </a:rPr>
              <a:t> Europa 2014 – 2020</a:t>
            </a:r>
            <a:endParaRPr lang="pl-PL" sz="1400" dirty="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9"/>
          <p:cNvSpPr txBox="1">
            <a:spLocks noGrp="1"/>
          </p:cNvSpPr>
          <p:nvPr>
            <p:ph type="body" idx="3"/>
          </p:nvPr>
        </p:nvSpPr>
        <p:spPr>
          <a:xfrm>
            <a:off x="933577" y="5195947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2"/>
              </a:buClr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Integrating the territorial dimension for cohesive S3. COHES3ION</a:t>
            </a:r>
            <a:endParaRPr lang="pl-PL" sz="16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400" dirty="0"/>
              <a:t>Integracja wymiaru terytorialnego na rzecz spójności strategii inteligentnych specjalizacji (S3</a:t>
            </a:r>
            <a:r>
              <a:rPr lang="pl-PL" sz="2400" dirty="0" smtClean="0"/>
              <a:t>) </a:t>
            </a:r>
            <a:r>
              <a:rPr lang="pl-PL" sz="2400" dirty="0"/>
              <a:t>COHES3ION</a:t>
            </a:r>
            <a:r>
              <a:rPr lang="pl-PL" dirty="0"/>
              <a:t/>
            </a:r>
            <a:br>
              <a:rPr lang="pl-PL" dirty="0"/>
            </a:br>
            <a:endParaRPr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pl-PL" sz="1400" b="0" i="0" u="none" strike="noStrike" cap="none" dirty="0" smtClean="0">
                <a:solidFill>
                  <a:srgbClr val="7F7F7F"/>
                </a:solidFill>
                <a:sym typeface="Arial"/>
              </a:rPr>
              <a:t>Warszawa, 27 stycznia  </a:t>
            </a:r>
            <a:r>
              <a:rPr lang="en-GB" sz="1400" b="0" i="0" u="none" strike="noStrike" cap="none" dirty="0" smtClean="0">
                <a:solidFill>
                  <a:srgbClr val="7F7F7F"/>
                </a:solidFill>
                <a:sym typeface="Arial"/>
              </a:rPr>
              <a:t>20</a:t>
            </a:r>
            <a:r>
              <a:rPr lang="pl-PL" sz="1400" b="0" i="0" u="none" strike="noStrike" cap="none" dirty="0" smtClean="0">
                <a:solidFill>
                  <a:srgbClr val="7F7F7F"/>
                </a:solidFill>
                <a:sym typeface="Arial"/>
              </a:rPr>
              <a:t>20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655379"/>
            <a:ext cx="3008313" cy="1387366"/>
          </a:xfrm>
        </p:spPr>
        <p:txBody>
          <a:bodyPr/>
          <a:lstStyle/>
          <a:p>
            <a:pPr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INTELIGENTNA MAPA TERYTORIALNA </a:t>
            </a:r>
            <a:br>
              <a:rPr lang="pl-PL" sz="1800" dirty="0" smtClean="0"/>
            </a:br>
            <a:r>
              <a:rPr lang="pl-PL" sz="1800" dirty="0" smtClean="0"/>
              <a:t>/ </a:t>
            </a:r>
            <a:br>
              <a:rPr lang="pl-PL" sz="1800" dirty="0" smtClean="0"/>
            </a:br>
            <a:r>
              <a:rPr lang="pl-PL" sz="1800" dirty="0" smtClean="0"/>
              <a:t>REGIONALNY PLAN DZIAŁANIA</a:t>
            </a:r>
            <a:r>
              <a:rPr lang="pl-PL" sz="1800" dirty="0"/>
              <a:t/>
            </a:r>
            <a:br>
              <a:rPr lang="pl-PL" sz="1800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3284483" cy="3855352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Głównym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zadaniem partnerów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będzie przeprowadzenie 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diagnozy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- badania, która </a:t>
            </a: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zaowocuje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powstaniem </a:t>
            </a:r>
          </a:p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inteligentnej mapy terytorialnej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algn="just"/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Celem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mapy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jest 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zidentyfikowanie </a:t>
            </a:r>
          </a:p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komplementarności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i synergii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na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różnych poziomach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zarządzania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regionalną strategią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innowacji oraz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promowanie modelu zarządzania </a:t>
            </a:r>
          </a:p>
          <a:p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wielopoziomowego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sz="120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marL="173038" indent="-15875"/>
            <a:r>
              <a:rPr lang="pl-PL" dirty="0" smtClean="0"/>
              <a:t>Regiony zidentyfikują dobre </a:t>
            </a:r>
            <a:r>
              <a:rPr lang="pl-PL" dirty="0"/>
              <a:t>praktyki</a:t>
            </a:r>
            <a:r>
              <a:rPr lang="pl-PL" dirty="0" smtClean="0"/>
              <a:t>, będą </a:t>
            </a:r>
            <a:r>
              <a:rPr lang="pl-PL" dirty="0"/>
              <a:t>spotykać się </a:t>
            </a:r>
            <a:r>
              <a:rPr lang="pl-PL" dirty="0" smtClean="0"/>
              <a:t>z interesariuszami </a:t>
            </a:r>
            <a:r>
              <a:rPr lang="pl-PL" dirty="0"/>
              <a:t>by </a:t>
            </a:r>
            <a:r>
              <a:rPr lang="pl-PL" dirty="0" smtClean="0"/>
              <a:t>opracować inteligentną mapę terytorialną, a następnie wdrożyć regionalny plan działania dla swojego regionu, który poprawi regionalne </a:t>
            </a:r>
            <a:r>
              <a:rPr lang="pl-PL" dirty="0"/>
              <a:t>zarządzanie </a:t>
            </a:r>
            <a:r>
              <a:rPr lang="pl-PL" dirty="0" smtClean="0"/>
              <a:t>strategiami inteligentnej </a:t>
            </a:r>
            <a:r>
              <a:rPr lang="pl-PL" dirty="0"/>
              <a:t>specjalizacji, </a:t>
            </a:r>
            <a:r>
              <a:rPr lang="pl-PL" dirty="0" smtClean="0"/>
              <a:t>także w wydawaniu </a:t>
            </a:r>
            <a:r>
              <a:rPr lang="pl-PL" dirty="0"/>
              <a:t>zaleceń dotyczących </a:t>
            </a:r>
            <a:r>
              <a:rPr lang="pl-PL" dirty="0" smtClean="0"/>
              <a:t>włączenia </a:t>
            </a:r>
            <a:r>
              <a:rPr lang="pl-PL" dirty="0"/>
              <a:t>wymiaru </a:t>
            </a:r>
            <a:r>
              <a:rPr lang="pl-PL" dirty="0" smtClean="0"/>
              <a:t>terytorialnego do programów </a:t>
            </a:r>
            <a:r>
              <a:rPr lang="pl-PL" dirty="0"/>
              <a:t>operacyjnych EFRR i S3.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41434" y="1291346"/>
            <a:ext cx="3008313" cy="1162050"/>
          </a:xfrm>
        </p:spPr>
        <p:txBody>
          <a:bodyPr/>
          <a:lstStyle/>
          <a:p>
            <a:pPr algn="ctr"/>
            <a:r>
              <a:rPr lang="pl-PL" sz="1800" dirty="0" smtClean="0"/>
              <a:t>REGIONALNA GRUPA INTRESARIUSZY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66978" y="2634786"/>
            <a:ext cx="3187721" cy="3918414"/>
          </a:xfrm>
        </p:spPr>
        <p:txBody>
          <a:bodyPr/>
          <a:lstStyle/>
          <a:p>
            <a:pPr marL="268288" indent="-15875"/>
            <a:endParaRPr lang="pl-PL" dirty="0" smtClean="0"/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Regionalna Grupa Interesariuszy </a:t>
            </a:r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zostanie zaangażowana w </a:t>
            </a:r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działania mające na celu </a:t>
            </a:r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współpracę, wymianę poglądów </a:t>
            </a:r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oraz doświadczeń i dobrych </a:t>
            </a:r>
          </a:p>
          <a:p>
            <a:pPr marL="26828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praktyk.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Interesariusze zostaną </a:t>
            </a:r>
            <a:r>
              <a:rPr lang="pl-PL" dirty="0"/>
              <a:t>zaproszeni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udziału w </a:t>
            </a:r>
            <a:r>
              <a:rPr lang="pl-PL" dirty="0" smtClean="0"/>
              <a:t>zaplanowanych spotkaniach i </a:t>
            </a:r>
          </a:p>
          <a:p>
            <a:r>
              <a:rPr lang="pl-PL" dirty="0" smtClean="0"/>
              <a:t>wyjazdach</a:t>
            </a:r>
            <a:r>
              <a:rPr lang="pl-PL" dirty="0"/>
              <a:t>, ale także </a:t>
            </a:r>
            <a:r>
              <a:rPr lang="pl-PL" dirty="0" smtClean="0"/>
              <a:t>będą aktywnie</a:t>
            </a:r>
            <a:endParaRPr lang="pl-PL" dirty="0"/>
          </a:p>
          <a:p>
            <a:r>
              <a:rPr lang="pl-PL" dirty="0" smtClean="0"/>
              <a:t>uczestniczyć </a:t>
            </a:r>
            <a:r>
              <a:rPr lang="pl-PL" dirty="0"/>
              <a:t>we </a:t>
            </a:r>
            <a:r>
              <a:rPr lang="pl-PL" dirty="0" smtClean="0"/>
              <a:t>wprowadzeniu</a:t>
            </a:r>
          </a:p>
          <a:p>
            <a:r>
              <a:rPr lang="pl-PL" dirty="0" smtClean="0"/>
              <a:t>ulepszeń w lokalnych </a:t>
            </a:r>
            <a:r>
              <a:rPr lang="pl-PL" dirty="0"/>
              <a:t>politykach. </a:t>
            </a:r>
            <a:endParaRPr lang="pl-PL" dirty="0" smtClean="0"/>
          </a:p>
          <a:p>
            <a:endParaRPr lang="pl-PL" dirty="0"/>
          </a:p>
          <a:p>
            <a:r>
              <a:rPr lang="pl-PL" dirty="0"/>
              <a:t>W</a:t>
            </a:r>
            <a:r>
              <a:rPr lang="pl-PL" dirty="0" smtClean="0"/>
              <a:t>ezmą </a:t>
            </a:r>
            <a:r>
              <a:rPr lang="pl-PL" dirty="0"/>
              <a:t>udział w opracowywaniu </a:t>
            </a:r>
            <a:endParaRPr lang="pl-PL" dirty="0" smtClean="0"/>
          </a:p>
          <a:p>
            <a:r>
              <a:rPr lang="pl-PL" dirty="0" smtClean="0"/>
              <a:t>Regionalnych </a:t>
            </a:r>
            <a:r>
              <a:rPr lang="pl-PL" dirty="0"/>
              <a:t>Planów Działania oraz </a:t>
            </a:r>
            <a:endParaRPr lang="pl-PL" dirty="0" smtClean="0"/>
          </a:p>
          <a:p>
            <a:r>
              <a:rPr lang="pl-PL" dirty="0" smtClean="0"/>
              <a:t>Inteligentnej </a:t>
            </a:r>
            <a:r>
              <a:rPr lang="pl-PL" dirty="0"/>
              <a:t>Mapy Terytorialnej, która </a:t>
            </a:r>
            <a:endParaRPr lang="pl-PL" dirty="0" smtClean="0"/>
          </a:p>
          <a:p>
            <a:r>
              <a:rPr lang="pl-PL" dirty="0" smtClean="0"/>
              <a:t>zostanie </a:t>
            </a:r>
            <a:r>
              <a:rPr lang="pl-PL" dirty="0"/>
              <a:t>stworzona w projekcie. </a:t>
            </a:r>
            <a:endParaRPr lang="pl-PL" dirty="0" smtClean="0"/>
          </a:p>
          <a:p>
            <a:r>
              <a:rPr lang="pl-PL" dirty="0" smtClean="0"/>
              <a:t>Dzięki swojemu </a:t>
            </a:r>
            <a:r>
              <a:rPr lang="pl-PL" dirty="0"/>
              <a:t>zaangażowaniu i wkładowi </a:t>
            </a:r>
            <a:endParaRPr lang="pl-PL" dirty="0" smtClean="0"/>
          </a:p>
          <a:p>
            <a:r>
              <a:rPr lang="pl-PL" dirty="0" smtClean="0"/>
              <a:t>będą mieli </a:t>
            </a:r>
            <a:r>
              <a:rPr lang="pl-PL" dirty="0"/>
              <a:t>wpływ na ostateczny jej kształt.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2522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000" dirty="0" smtClean="0"/>
              <a:t>ETAPY PROJEKTU:</a:t>
            </a:r>
            <a:r>
              <a:rPr lang="pl-PL" sz="1600" b="1" i="1" u="sng" dirty="0" smtClean="0"/>
              <a:t/>
            </a:r>
            <a:br>
              <a:rPr lang="pl-PL" sz="1600" b="1" i="1" u="sng" dirty="0" smtClean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b="1" dirty="0"/>
              <a:t>Projekt COHES3ION będzie realizowany w 2 fazach:</a:t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Faza </a:t>
            </a:r>
            <a:r>
              <a:rPr lang="pl-PL" sz="1600" b="1" dirty="0"/>
              <a:t>1: (1.08.2019 – 31.07.2021</a:t>
            </a:r>
            <a:r>
              <a:rPr lang="pl-PL" sz="1600" b="1" dirty="0" smtClean="0"/>
              <a:t>), semestry 1-4 </a:t>
            </a:r>
            <a:br>
              <a:rPr lang="pl-PL" sz="1600" b="1" dirty="0" smtClean="0"/>
            </a:br>
            <a:r>
              <a:rPr lang="pl-PL" sz="1600" b="1" dirty="0" smtClean="0"/>
              <a:t>24 </a:t>
            </a:r>
            <a:r>
              <a:rPr lang="pl-PL" sz="1600" b="1" dirty="0"/>
              <a:t>miesiące. Wymiana doświadczeń i </a:t>
            </a:r>
            <a:r>
              <a:rPr lang="pl-PL" sz="1600" b="1" dirty="0" smtClean="0"/>
              <a:t>przygotowanie </a:t>
            </a:r>
            <a:r>
              <a:rPr lang="pl-PL" sz="1600" b="1" dirty="0"/>
              <a:t>Regionalnego Planu Działania.</a:t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Faza </a:t>
            </a:r>
            <a:r>
              <a:rPr lang="pl-PL" sz="1600" b="1" dirty="0"/>
              <a:t>2: (1.08.2021 – 31.07.2022</a:t>
            </a:r>
            <a:r>
              <a:rPr lang="pl-PL" sz="1600" b="1" dirty="0" smtClean="0"/>
              <a:t>), semestry 5-6</a:t>
            </a:r>
            <a:br>
              <a:rPr lang="pl-PL" sz="1600" b="1" dirty="0" smtClean="0"/>
            </a:br>
            <a:r>
              <a:rPr lang="pl-PL" sz="1600" b="1" dirty="0" smtClean="0"/>
              <a:t>12 </a:t>
            </a:r>
            <a:r>
              <a:rPr lang="pl-PL" sz="1600" b="1" dirty="0"/>
              <a:t>miesięcy. Monitorowanie wdrażania Regionalnych Planów Działania.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3867150"/>
            <a:ext cx="8181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lan projekt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1317"/>
            <a:ext cx="9144000" cy="52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496" y="842060"/>
            <a:ext cx="8085180" cy="601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PARTNERZY PROJEKTU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endParaRPr lang="pl-PL" sz="1600" dirty="0" smtClean="0"/>
          </a:p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Liderem projektu jest</a:t>
            </a:r>
          </a:p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r>
              <a:rPr lang="pl-PL" sz="1600" b="1" dirty="0" smtClean="0">
                <a:solidFill>
                  <a:schemeClr val="bg2">
                    <a:lumMod val="75000"/>
                  </a:schemeClr>
                </a:solidFill>
              </a:rPr>
              <a:t>BEAZ</a:t>
            </a:r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agencja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ds. konkurencyjności i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innowacji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prowincji </a:t>
            </a:r>
            <a:r>
              <a:rPr lang="pl-PL" dirty="0" err="1">
                <a:solidFill>
                  <a:schemeClr val="bg2">
                    <a:lumMod val="75000"/>
                  </a:schemeClr>
                </a:solidFill>
              </a:rPr>
              <a:t>Bizkaia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1">
              <a:spcBef>
                <a:spcPts val="280"/>
              </a:spcBef>
              <a:buClr>
                <a:srgbClr val="595959"/>
              </a:buClr>
              <a:buSzPts val="1400"/>
            </a:pP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Kraj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Basków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, Hiszpania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spcBef>
                <a:spcPts val="480"/>
              </a:spcBef>
              <a:buClr>
                <a:srgbClr val="1F497D"/>
              </a:buClr>
            </a:pPr>
            <a:endParaRPr lang="pl-PL" sz="1400" dirty="0" smtClean="0">
              <a:solidFill>
                <a:srgbClr val="1F497D"/>
              </a:solidFill>
            </a:endParaRPr>
          </a:p>
          <a:p>
            <a:pPr lvl="0">
              <a:spcBef>
                <a:spcPts val="480"/>
              </a:spcBef>
              <a:buClr>
                <a:srgbClr val="1F497D"/>
              </a:buClr>
            </a:pPr>
            <a:r>
              <a:rPr lang="pl-PL" sz="1400" dirty="0">
                <a:solidFill>
                  <a:srgbClr val="1F497D"/>
                </a:solidFill>
              </a:rPr>
              <a:t>W</a:t>
            </a:r>
            <a:r>
              <a:rPr lang="pl-PL" sz="1400" dirty="0" smtClean="0">
                <a:solidFill>
                  <a:srgbClr val="1F497D"/>
                </a:solidFill>
              </a:rPr>
              <a:t> </a:t>
            </a:r>
            <a:r>
              <a:rPr lang="pl-PL" sz="1400" dirty="0">
                <a:solidFill>
                  <a:srgbClr val="1F497D"/>
                </a:solidFill>
              </a:rPr>
              <a:t>projekt zaangażowanych </a:t>
            </a:r>
            <a:r>
              <a:rPr lang="pl-PL" sz="1400" dirty="0" smtClean="0">
                <a:solidFill>
                  <a:srgbClr val="1F497D"/>
                </a:solidFill>
              </a:rPr>
              <a:t>jest ponadto </a:t>
            </a:r>
            <a:r>
              <a:rPr lang="pl-PL" sz="1400" dirty="0">
                <a:solidFill>
                  <a:srgbClr val="1F497D"/>
                </a:solidFill>
              </a:rPr>
              <a:t>9 partnerów </a:t>
            </a:r>
            <a:endParaRPr lang="pl-PL" sz="1400" dirty="0" smtClean="0">
              <a:solidFill>
                <a:srgbClr val="1F497D"/>
              </a:solidFill>
            </a:endParaRPr>
          </a:p>
          <a:p>
            <a:pPr lvl="0">
              <a:spcBef>
                <a:spcPts val="480"/>
              </a:spcBef>
              <a:buClr>
                <a:srgbClr val="1F497D"/>
              </a:buClr>
            </a:pPr>
            <a:r>
              <a:rPr lang="pl-PL" sz="1400" dirty="0" smtClean="0">
                <a:solidFill>
                  <a:srgbClr val="1F497D"/>
                </a:solidFill>
              </a:rPr>
              <a:t>z 8 </a:t>
            </a:r>
            <a:r>
              <a:rPr lang="pl-PL" sz="1400" dirty="0">
                <a:solidFill>
                  <a:srgbClr val="1F497D"/>
                </a:solidFill>
              </a:rPr>
              <a:t>europejskich regionów</a:t>
            </a:r>
            <a:r>
              <a:rPr lang="pl-PL" sz="1400" dirty="0" smtClean="0">
                <a:solidFill>
                  <a:srgbClr val="1F497D"/>
                </a:solidFill>
              </a:rPr>
              <a:t>:</a:t>
            </a:r>
          </a:p>
          <a:p>
            <a:pPr lvl="0">
              <a:spcBef>
                <a:spcPts val="480"/>
              </a:spcBef>
              <a:buClr>
                <a:srgbClr val="1F497D"/>
              </a:buClr>
            </a:pPr>
            <a:endParaRPr lang="pl-PL" sz="1400" dirty="0">
              <a:solidFill>
                <a:srgbClr val="1F497D"/>
              </a:solidFill>
            </a:endParaRP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Fundacja </a:t>
            </a:r>
            <a:r>
              <a:rPr lang="pl-PL" sz="1400" dirty="0" err="1">
                <a:solidFill>
                  <a:srgbClr val="1F497D"/>
                </a:solidFill>
              </a:rPr>
              <a:t>Azaro</a:t>
            </a:r>
            <a:r>
              <a:rPr lang="pl-PL" sz="1400" dirty="0">
                <a:solidFill>
                  <a:srgbClr val="1F497D"/>
                </a:solidFill>
              </a:rPr>
              <a:t> (Kraj Basków, Hiszpania),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Region </a:t>
            </a:r>
            <a:r>
              <a:rPr lang="pl-PL" sz="1400" dirty="0">
                <a:solidFill>
                  <a:srgbClr val="1F497D"/>
                </a:solidFill>
              </a:rPr>
              <a:t>Południowej Irlandii (Irlandia),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Region </a:t>
            </a:r>
            <a:r>
              <a:rPr lang="pl-PL" sz="1400" dirty="0">
                <a:solidFill>
                  <a:srgbClr val="1F497D"/>
                </a:solidFill>
              </a:rPr>
              <a:t>Kalabrii (Włochy),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Agencja </a:t>
            </a:r>
            <a:r>
              <a:rPr lang="pl-PL" sz="1400" dirty="0">
                <a:solidFill>
                  <a:srgbClr val="1F497D"/>
                </a:solidFill>
              </a:rPr>
              <a:t>Rozwoju Regionalnego Północno-Zachodniej Rumunii (Rumunia),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Business </a:t>
            </a:r>
            <a:r>
              <a:rPr lang="pl-PL" sz="1400" dirty="0">
                <a:solidFill>
                  <a:srgbClr val="1F497D"/>
                </a:solidFill>
              </a:rPr>
              <a:t>Metropole Ruhr GmbH (</a:t>
            </a:r>
            <a:r>
              <a:rPr lang="pl-PL" sz="1400" dirty="0" err="1">
                <a:solidFill>
                  <a:srgbClr val="1F497D"/>
                </a:solidFill>
              </a:rPr>
              <a:t>Düsseldorf</a:t>
            </a:r>
            <a:r>
              <a:rPr lang="pl-PL" sz="1400" dirty="0">
                <a:solidFill>
                  <a:srgbClr val="1F497D"/>
                </a:solidFill>
              </a:rPr>
              <a:t>, Niemcy),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Okręgowa </a:t>
            </a:r>
            <a:r>
              <a:rPr lang="pl-PL" sz="1400" dirty="0">
                <a:solidFill>
                  <a:srgbClr val="1F497D"/>
                </a:solidFill>
              </a:rPr>
              <a:t>Rada Administracyjna Sztokholmu (Sztokholm),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Urząd </a:t>
            </a:r>
            <a:r>
              <a:rPr lang="pl-PL" sz="1400" dirty="0">
                <a:solidFill>
                  <a:srgbClr val="1F497D"/>
                </a:solidFill>
              </a:rPr>
              <a:t>Marszałkowski Województwa Mazowieckiego w Warszawie (Mazowsze, Polska),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smtClean="0">
                <a:solidFill>
                  <a:srgbClr val="1F497D"/>
                </a:solidFill>
              </a:rPr>
              <a:t>Rząd </a:t>
            </a:r>
            <a:r>
              <a:rPr lang="pl-PL" sz="1400" dirty="0">
                <a:solidFill>
                  <a:srgbClr val="1F497D"/>
                </a:solidFill>
              </a:rPr>
              <a:t>Walii (Walia, Wielka Brytania),</a:t>
            </a:r>
          </a:p>
          <a:p>
            <a:pPr marL="571500" lvl="0" indent="-342900">
              <a:spcBef>
                <a:spcPts val="480"/>
              </a:spcBef>
              <a:buClr>
                <a:srgbClr val="1F497D"/>
              </a:buClr>
              <a:buFont typeface="+mj-lt"/>
              <a:buAutoNum type="arabicPeriod"/>
            </a:pPr>
            <a:r>
              <a:rPr lang="pl-PL" sz="1400" dirty="0" err="1" smtClean="0">
                <a:solidFill>
                  <a:srgbClr val="1F497D"/>
                </a:solidFill>
              </a:rPr>
              <a:t>Orkestra</a:t>
            </a:r>
            <a:r>
              <a:rPr lang="pl-PL" sz="1400" dirty="0" smtClean="0">
                <a:solidFill>
                  <a:srgbClr val="1F497D"/>
                </a:solidFill>
              </a:rPr>
              <a:t> </a:t>
            </a:r>
            <a:r>
              <a:rPr lang="pl-PL" sz="1400" dirty="0">
                <a:solidFill>
                  <a:srgbClr val="1F497D"/>
                </a:solidFill>
              </a:rPr>
              <a:t>- Baskijski Instytut Konkurencyjności jako partner doradczy.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5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PARTNERZY PROJEKTU</a:t>
            </a:r>
          </a:p>
        </p:txBody>
      </p:sp>
      <p:pic>
        <p:nvPicPr>
          <p:cNvPr id="9" name="Obraz 8" descr="mapa regio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8474"/>
            <a:ext cx="8213834" cy="56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ctrTitle"/>
          </p:nvPr>
        </p:nvSpPr>
        <p:spPr>
          <a:xfrm>
            <a:off x="700791" y="3134522"/>
            <a:ext cx="7772400" cy="211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Dziękujemy!</a:t>
            </a:r>
            <a:r>
              <a:rPr lang="pl-PL" sz="2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l-PL" sz="2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1600" dirty="0" smtClean="0"/>
              <a:t>Urząd Marszałkowski Województwa Mazowieckiego </a:t>
            </a:r>
            <a:br>
              <a:rPr lang="pl-PL" sz="1600" dirty="0" smtClean="0"/>
            </a:br>
            <a:r>
              <a:rPr lang="pl-PL" sz="1600" dirty="0" smtClean="0"/>
              <a:t>Departament Rozwoju Regionalnego i Funduszy Europejskich</a:t>
            </a:r>
            <a:br>
              <a:rPr lang="pl-PL" sz="1600" dirty="0" smtClean="0"/>
            </a:br>
            <a:r>
              <a:rPr lang="pl-PL" sz="1600" dirty="0" smtClean="0"/>
              <a:t> </a:t>
            </a:r>
            <a:r>
              <a:rPr lang="pl-PL" sz="1600" dirty="0" err="1" smtClean="0"/>
              <a:t>dsrr@mazovia.pl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Al. Solidarności 61, 03-402 Warszawa</a:t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err="1" smtClean="0"/>
              <a:t>malgorzata.bialczak@mazovia.pl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err="1" smtClean="0"/>
              <a:t>kamila.milewska@mazovia.pl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err="1" smtClean="0"/>
              <a:t>piotr.szczypek@mazovia.pl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b="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158" name="Google Shape;158;p33"/>
          <p:cNvSpPr txBox="1">
            <a:spLocks noGrp="1"/>
          </p:cNvSpPr>
          <p:nvPr>
            <p:ph type="subTitle" idx="1"/>
          </p:nvPr>
        </p:nvSpPr>
        <p:spPr>
          <a:xfrm>
            <a:off x="467544" y="6165304"/>
            <a:ext cx="410445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lang="pl-PL" sz="1600" b="1" i="0" u="none" strike="noStrike" cap="none" smtClean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sz="16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INTELIGENTNA SPECJALIZACJA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276447" y="2492896"/>
            <a:ext cx="3487479" cy="3057203"/>
          </a:xfrm>
        </p:spPr>
        <p:txBody>
          <a:bodyPr/>
          <a:lstStyle/>
          <a:p>
            <a:pPr marL="8572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Inteligentna specjalizacja to dziedziny gospodarki bądź nauki mające na celu budowanie przewagi konkurencyjnej regionu poprzez wykorzystanie jego unikalnych zasobów naturalnych, rozwój potencjału badawczego i połączenie go z dążeniami przedsiębiorstw, łączenie branż gospodarki, wdrażanie innowacyjnych rozwiązań rynkowych w spójny sposób unikając przy tym powielania i rozdrobnienia działań. Inteligentna specjalizacja, to mocne strony regionu.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8097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Decyzje dotyczące inteligentnej specjalizacji nie są podejmowane odgórnie, ale wypracowywane i wdrażane w ramach procesu przedsiębiorczego odkrywania, angażującego kluczowe podmioty zainteresowane tą inicjatywą w oparte na współpracy kierowanie nią. </a:t>
            </a:r>
          </a:p>
          <a:p>
            <a:pPr marL="180975" indent="-11113"/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18097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Na Mazowszu wyróżniono cztery obszary inteligentnej specjalizacji: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1) wysoką jakość życia,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2) bezpieczną żywność 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3) inteligentne systemy zarządzania,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4) nowoczesne usługi dla biznesu.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INTELIGENTNA SPECJALIZACJA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2"/>
          </p:nvPr>
        </p:nvSpPr>
        <p:spPr>
          <a:xfrm>
            <a:off x="3561402" y="687187"/>
            <a:ext cx="5111750" cy="4920361"/>
          </a:xfrm>
        </p:spPr>
        <p:txBody>
          <a:bodyPr/>
          <a:lstStyle/>
          <a:p>
            <a:pPr marL="171450" indent="-6350"/>
            <a:r>
              <a:rPr lang="pl-PL" dirty="0" smtClean="0"/>
              <a:t>W dniu 16 marca 2015 r. Sejmik Województwa Mazowieckiego przyjął Regionalną Strategię Innowacji dla Mazowsza do 2020 roku (RIS).</a:t>
            </a:r>
          </a:p>
          <a:p>
            <a:pPr marL="171450" indent="-6350"/>
            <a:endParaRPr lang="pl-PL" dirty="0" smtClean="0"/>
          </a:p>
          <a:p>
            <a:pPr marL="171450" indent="-6350"/>
            <a:r>
              <a:rPr lang="pl-PL" dirty="0" smtClean="0"/>
              <a:t>Wdrożenie koncepcji inteligentnej specjalizacji było jednym z warunków </a:t>
            </a:r>
            <a:r>
              <a:rPr lang="pl-PL" dirty="0" err="1" smtClean="0"/>
              <a:t>ex-ante</a:t>
            </a:r>
            <a:r>
              <a:rPr lang="pl-PL" dirty="0" smtClean="0"/>
              <a:t> dla RPO WM 2014‑2020 w zakresie badań, rozwoju i innowacyjności. W trakcie negocjowania RPO WM 2014-2020 przedstawiciele Komisji Europejskiej wielokrotnie sygnalizowali konieczność zapewnienia aktywnego udziału przedsiębiorców. Wynikiem tego było utworzenie 4 grup roboczych ds. inteligentnej specjalizacji (po jednej dla każdej specjalizacji) województwa mazowieckiego z udziałem przedstawicieli przedsiębiorstw, jednostek naukowych, instytucji otoczenia biznesu. </a:t>
            </a:r>
            <a:endParaRPr lang="pl-PL" dirty="0"/>
          </a:p>
        </p:txBody>
      </p:sp>
      <p:sp>
        <p:nvSpPr>
          <p:cNvPr id="10" name="Symbol zastępczy tekstu 5"/>
          <p:cNvSpPr>
            <a:spLocks noGrp="1"/>
          </p:cNvSpPr>
          <p:nvPr>
            <p:ph type="body" idx="1"/>
          </p:nvPr>
        </p:nvSpPr>
        <p:spPr>
          <a:xfrm>
            <a:off x="276447" y="2492896"/>
            <a:ext cx="3487479" cy="3057203"/>
          </a:xfrm>
        </p:spPr>
        <p:txBody>
          <a:bodyPr/>
          <a:lstStyle/>
          <a:p>
            <a:pPr marL="8572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S3 - Smart specialisation strategy /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Strategy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for smart specialisation / 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RIS3 -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Research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Innovation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Strategy for Smart Specialisation</a:t>
            </a:r>
          </a:p>
          <a:p>
            <a:pPr marL="8572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pol. Strategia Inteligentnej Specjalizacji / Strategia Innowacyjności na rzecz Inteligentnej Specjalizacji</a:t>
            </a:r>
          </a:p>
          <a:p>
            <a:pPr marL="85725" indent="-11113"/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85725" indent="-11113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Regionalna Strategia Innowacyjności Województwa Mazowieckiego do 2020 r. (RIS3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Mazovia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) - System wspierania innowacyjności oraz inteligentna specjalizacja regionu - określa wizje oraz cele strategiczne rozwoju Mazowsza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Ranking Innowacyjności Regionów  2019 r.</a:t>
            </a: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2143" y="842536"/>
            <a:ext cx="48387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</p:spPr>
        <p:txBody>
          <a:bodyPr/>
          <a:lstStyle/>
          <a:p>
            <a:pPr marL="95250" indent="0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Corocznie Komisja Europejska publikuje Europejski Ranking Innowacyjności oraz Ranking Innowacyjności Regionów. </a:t>
            </a:r>
            <a:br>
              <a:rPr lang="pl-P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 2019 r. po raz pierwszy w historii europejskie innowacje przewyższyły osiągnięcia Stanów Zjednoczonych. UE nadal jednak ustępuje pod tym względem Japonii i Korei Południowej. Chiny nadrabiają zaległości.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PODZIAŁ STATYSTYCZNY MAZOWSZA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od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1 stycznia 2018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r.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województwo mazowieckie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jest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podzielone na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dwie odrębne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jednostki statystyczne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poziomu </a:t>
            </a:r>
          </a:p>
          <a:p>
            <a:pPr marL="95250" indent="-15875"/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NUTS 2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: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Warszawski stołeczny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(152%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PKB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średniej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UE –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19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miejsce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)  i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Mazowiecki regionalny (59%</a:t>
            </a:r>
          </a:p>
          <a:p>
            <a:pPr marL="95250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PKB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średniej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UE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- 222 miejsce)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07" y="1360932"/>
            <a:ext cx="44227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dirty="0"/>
              <a:t>CEL GŁÓWNY </a:t>
            </a:r>
            <a:r>
              <a:rPr lang="pl-PL" sz="1800" dirty="0" smtClean="0"/>
              <a:t>PROJEKTU COHES3ION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Celem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projektu </a:t>
            </a:r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COHES3ION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jest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zbadanie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modeli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zarządzania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różnych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regionów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europejskich regionalną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strategią inteligentnej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specjalizacji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smart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specialisation strategy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S3)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oraz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włączenie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wymiaru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terytorialnego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 ten proces.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Projekt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COHES3ION zakłada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wzmocnienie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powiązania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programów operacyjnych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ramach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EFRR i innych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funduszy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krajowych/regionalnych przyczyniających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się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do pełnego wykorzystania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potencjału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badań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i innowacji całego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terytorium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poprzez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dostosowanie strategii miejskich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terytorialnych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do regionalnej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strategii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innowacji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S3, zwiększenie współpracy MŚP  </a:t>
            </a:r>
            <a:endParaRPr lang="pl-P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ośrodków badawczych w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innowacjach,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dostosowanych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do strategii 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inteligentnych</a:t>
            </a:r>
          </a:p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specjalizacji </a:t>
            </a:r>
            <a:r>
              <a:rPr lang="pl-PL" dirty="0">
                <a:solidFill>
                  <a:schemeClr val="bg2">
                    <a:lumMod val="75000"/>
                  </a:schemeClr>
                </a:solidFill>
              </a:rPr>
              <a:t>S3.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7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373" y="1954923"/>
            <a:ext cx="3200400" cy="788275"/>
          </a:xfrm>
        </p:spPr>
        <p:txBody>
          <a:bodyPr/>
          <a:lstStyle/>
          <a:p>
            <a:pPr algn="ctr"/>
            <a:r>
              <a:rPr lang="pl-PL" sz="1800" dirty="0" smtClean="0"/>
              <a:t>OBSZARY TEMATYCZNE</a:t>
            </a:r>
            <a:br>
              <a:rPr lang="pl-PL" sz="1800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3284483" cy="3855352"/>
          </a:xfrm>
        </p:spPr>
        <p:txBody>
          <a:bodyPr/>
          <a:lstStyle/>
          <a:p>
            <a:endParaRPr lang="pl-PL" dirty="0" smtClean="0"/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sz="1200" dirty="0" smtClean="0"/>
          </a:p>
        </p:txBody>
      </p:sp>
      <p:sp>
        <p:nvSpPr>
          <p:cNvPr id="6" name="Symbol zastępczy tekstu 6"/>
          <p:cNvSpPr>
            <a:spLocks noGrp="1"/>
          </p:cNvSpPr>
          <p:nvPr>
            <p:ph type="body" idx="2"/>
          </p:nvPr>
        </p:nvSpPr>
        <p:spPr>
          <a:xfrm>
            <a:off x="3514104" y="1403130"/>
            <a:ext cx="5377647" cy="4819272"/>
          </a:xfrm>
        </p:spPr>
        <p:txBody>
          <a:bodyPr/>
          <a:lstStyle/>
          <a:p>
            <a:pPr marL="171450" indent="-6350">
              <a:spcBef>
                <a:spcPts val="0"/>
              </a:spcBef>
            </a:pPr>
            <a:r>
              <a:rPr lang="pl-PL" dirty="0" smtClean="0"/>
              <a:t>Trzy obszary tematyczne:</a:t>
            </a:r>
          </a:p>
          <a:p>
            <a:pPr marL="508000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pl-PL" dirty="0" smtClean="0"/>
              <a:t>definicja i ocena S3 (strategii inteligentnej </a:t>
            </a:r>
            <a:br>
              <a:rPr lang="pl-PL" dirty="0" smtClean="0"/>
            </a:br>
            <a:r>
              <a:rPr lang="pl-PL" dirty="0" smtClean="0"/>
              <a:t>specjalizacji) o wymiarze terytorialnym</a:t>
            </a:r>
          </a:p>
          <a:p>
            <a:pPr marL="508000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pl-PL" dirty="0" smtClean="0"/>
              <a:t>koordynacja horyzontalna (pozioma) między jednostkami samorządu terytorialnego zarządzającymi S3 a instytucjami otoczenia biznesu, klastrami, przedstawicielami innowacji, centrami badawczo-rozwojowymi itp.</a:t>
            </a:r>
          </a:p>
          <a:p>
            <a:pPr marL="508000" indent="-342900">
              <a:spcBef>
                <a:spcPts val="0"/>
              </a:spcBef>
              <a:buSzPct val="100000"/>
              <a:buFont typeface="+mj-lt"/>
              <a:buAutoNum type="arabicParenR"/>
            </a:pPr>
            <a:r>
              <a:rPr lang="pl-PL" dirty="0" smtClean="0"/>
              <a:t>zgodność S3 między jednostkami terytorialnymi takimi jak metropolie, miasta, powiaty</a:t>
            </a:r>
          </a:p>
        </p:txBody>
      </p:sp>
    </p:spTree>
    <p:extLst>
      <p:ext uri="{BB962C8B-B14F-4D97-AF65-F5344CB8AC3E}">
        <p14:creationId xmlns:p14="http://schemas.microsoft.com/office/powerpoint/2010/main" val="4142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8373" y="1671143"/>
            <a:ext cx="3200400" cy="788275"/>
          </a:xfrm>
        </p:spPr>
        <p:txBody>
          <a:bodyPr/>
          <a:lstStyle/>
          <a:p>
            <a:pPr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REALIZACJA PROJEKTU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3284483" cy="3855352"/>
          </a:xfrm>
        </p:spPr>
        <p:txBody>
          <a:bodyPr/>
          <a:lstStyle/>
          <a:p>
            <a:endParaRPr lang="pl-PL" dirty="0" smtClean="0"/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endParaRPr lang="pl-PL" sz="1200" dirty="0" smtClean="0"/>
          </a:p>
        </p:txBody>
      </p:sp>
      <p:sp>
        <p:nvSpPr>
          <p:cNvPr id="6" name="Symbol zastępczy tekstu 6"/>
          <p:cNvSpPr>
            <a:spLocks noGrp="1"/>
          </p:cNvSpPr>
          <p:nvPr>
            <p:ph type="body" idx="2"/>
          </p:nvPr>
        </p:nvSpPr>
        <p:spPr>
          <a:xfrm>
            <a:off x="3514104" y="1056290"/>
            <a:ext cx="5377647" cy="4819272"/>
          </a:xfrm>
        </p:spPr>
        <p:txBody>
          <a:bodyPr/>
          <a:lstStyle/>
          <a:p>
            <a:pPr marL="171450" indent="-6350"/>
            <a:endParaRPr lang="pl-PL" dirty="0" smtClean="0"/>
          </a:p>
          <a:p>
            <a:pPr marL="536575" indent="-363538">
              <a:spcBef>
                <a:spcPts val="0"/>
              </a:spcBef>
            </a:pPr>
            <a:r>
              <a:rPr lang="pl-PL" dirty="0" smtClean="0"/>
              <a:t>Realizacja projektu nastąpi poprzez:</a:t>
            </a:r>
          </a:p>
          <a:p>
            <a:pPr marL="536575" indent="-363538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pl-PL" dirty="0" smtClean="0"/>
              <a:t>wizyty studyjne u partnerów projektu</a:t>
            </a:r>
          </a:p>
          <a:p>
            <a:pPr marL="536575" indent="-363538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pl-PL" dirty="0" smtClean="0"/>
              <a:t>przedstawienie studiów przypadku i opracowanie na ich podstawie dobrych praktyk (następnie opublikowanie przewodnika dobrych praktyk oraz rekomendacji)</a:t>
            </a:r>
          </a:p>
          <a:p>
            <a:pPr marL="536575" indent="-363538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pl-PL" dirty="0" smtClean="0"/>
              <a:t>opracowanie Inteligentnej Mapy Terytorialnej (Smart Territorial Map) oraz Regionalnego Planu Działania (Regional Action Plan)</a:t>
            </a:r>
          </a:p>
          <a:p>
            <a:pPr marL="536575" indent="-363538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pl-PL" dirty="0" smtClean="0"/>
              <a:t>przygotowanie filmu o Inteligentnej Mapie Terytorialnej</a:t>
            </a:r>
          </a:p>
          <a:p>
            <a:pPr marL="536575" indent="-363538"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pl-PL" dirty="0" smtClean="0"/>
              <a:t>współpracę z Regionalną Grupą Interesariuszy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1435" y="1797269"/>
            <a:ext cx="3008313" cy="662152"/>
          </a:xfrm>
        </p:spPr>
        <p:txBody>
          <a:bodyPr/>
          <a:lstStyle/>
          <a:p>
            <a:pPr algn="ctr"/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 smtClean="0"/>
              <a:t>STUDIA PRZYPADKÓW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3284483" cy="3855352"/>
          </a:xfrm>
        </p:spPr>
        <p:txBody>
          <a:bodyPr/>
          <a:lstStyle/>
          <a:p>
            <a:endParaRPr lang="pl-PL" dirty="0" smtClean="0"/>
          </a:p>
          <a:p>
            <a:pPr marL="173038" indent="-15875"/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Studium przypadku (ang.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case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75000"/>
                  </a:schemeClr>
                </a:solidFill>
              </a:rPr>
              <a:t>study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) to szczegółowa analiza przypadku zawierającego potencjał innowacyjności: opis, napotkane problemy, zastosowane rozwiązania oraz uzyskany efekt. Celem studium przypadku jest pokazanie  sprawdzonych rozwiązań wartych wdrożenia oraz uniknięcia potencjalnych błędów.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 anchor="ctr"/>
          <a:lstStyle/>
          <a:p>
            <a:pPr marL="173038" indent="-15875"/>
            <a:r>
              <a:rPr lang="pl-PL" dirty="0" smtClean="0"/>
              <a:t>Partnerzy przy współpracy z Regionalną Grupą Interesariuszy są zobowiązani do przedstawienia 5 studiów przypadku ze swojego regionu:</a:t>
            </a:r>
          </a:p>
          <a:p>
            <a:pPr marL="173038" indent="-15875"/>
            <a:r>
              <a:rPr lang="pl-PL" dirty="0" smtClean="0"/>
              <a:t>- inicjatyw w regionie, które mogą być dobrym przykładem wielopoziomowego zarządzania S3 bądź inspiracją dla innych regionów,</a:t>
            </a:r>
          </a:p>
          <a:p>
            <a:pPr marL="173038" indent="-15875"/>
            <a:r>
              <a:rPr lang="pl-PL" dirty="0" smtClean="0"/>
              <a:t>- powiązanych z jednym z trzech obszarów tematycznych: definicją i oceną S3 o wymiarze terytorialnym, koordynacją horyzontalną bądź zgodnością S3 między jednostkami terytorialnymi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26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AB70D43B5354C94EC3D27E44F0E76" ma:contentTypeVersion="7" ma:contentTypeDescription="Create a new document." ma:contentTypeScope="" ma:versionID="c28acd95c6807ad423a43e5eee3a47a4">
  <xsd:schema xmlns:xsd="http://www.w3.org/2001/XMLSchema" xmlns:xs="http://www.w3.org/2001/XMLSchema" xmlns:p="http://schemas.microsoft.com/office/2006/metadata/properties" xmlns:ns3="22abee58-bc92-44b3-b0e3-68c0668893d2" targetNamespace="http://schemas.microsoft.com/office/2006/metadata/properties" ma:root="true" ma:fieldsID="818ee1a49460cf306063513084db7256" ns3:_="">
    <xsd:import namespace="22abee58-bc92-44b3-b0e3-68c0668893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bee58-bc92-44b3-b0e3-68c066889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metadata xmlns="http://www.objective.com/ecm/document/metadata/FF3C5B18883D4E21973B57C2EEED7FD1" version="1.0.0">
  <systemFields>
    <field name="Objective-Id">
      <value order="0">A27663128</value>
    </field>
    <field name="Objective-Title">
      <value order="0">Innovation Template Presentation</value>
    </field>
    <field name="Objective-Description">
      <value order="0"/>
    </field>
    <field name="Objective-CreationStamp">
      <value order="0">2019-10-03T13:55:28Z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2019-10-30T10:30:11Z</value>
    </field>
    <field name="Objective-Owner">
      <value order="0">Cartwright, Lowri (ESNR-Sectors &amp; Business-Innovation)</value>
    </field>
    <field name="Objective-Path">
      <value order="0">Objective Global Folder:Business File Plan:Economy, Skills &amp; Natural Resources (ESNR):Economy, Skills &amp; Natural Resources (ESNR) - Business &amp; Regions - Innovation:1 - Save:Innovation Engagement:EU Policy Engagement:ESNR - Innovation - Cohe3sion Interreg Programme - 2019-2022:Comms &amp; Marketing</value>
    </field>
    <field name="Objective-Parent">
      <value order="0">Comms &amp; Marketing</value>
    </field>
    <field name="Objective-State">
      <value order="0">Being Edited</value>
    </field>
    <field name="Objective-VersionId">
      <value order="0">vA55665030</value>
    </field>
    <field name="Objective-Version">
      <value order="0">2.1</value>
    </field>
    <field name="Objective-VersionNumber">
      <value order="0">4</value>
    </field>
    <field name="Objective-VersionComment">
      <value order="0"/>
    </field>
    <field name="Objective-FileNumber">
      <value order="0">qA1393887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2019-10-03T00:00:00Z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37B13B55-0D36-4524-A746-09042DB7920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22abee58-bc92-44b3-b0e3-68c0668893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9F56FFE-F99C-4E77-923D-1182A32BCA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bee58-bc92-44b3-b0e3-68c066889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1CFD98-7F49-412F-8FB0-C2ED75672CD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1367</Words>
  <Application>Microsoft Office PowerPoint</Application>
  <PresentationFormat>Pokaz na ekranie (4:3)</PresentationFormat>
  <Paragraphs>153</Paragraphs>
  <Slides>17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Noto Sans Symbols</vt:lpstr>
      <vt:lpstr>Wingdings</vt:lpstr>
      <vt:lpstr>BASIC</vt:lpstr>
      <vt:lpstr>CONTENT page</vt:lpstr>
      <vt:lpstr>Integracja wymiaru terytorialnego na rzecz spójności strategii inteligentnych specjalizacji (S3) COHES3ION </vt:lpstr>
      <vt:lpstr>INTELIGENTNA SPECJALIZACJA</vt:lpstr>
      <vt:lpstr>INTELIGENTNA SPECJALIZACJA</vt:lpstr>
      <vt:lpstr>Ranking Innowacyjności Regionów  2019 r.</vt:lpstr>
      <vt:lpstr>PODZIAŁ STATYSTYCZNY MAZOWSZA</vt:lpstr>
      <vt:lpstr>CEL GŁÓWNY PROJEKTU COHES3ION</vt:lpstr>
      <vt:lpstr>OBSZARY TEMATYCZNE </vt:lpstr>
      <vt:lpstr> REALIZACJA PROJEKTU</vt:lpstr>
      <vt:lpstr>  STUDIA PRZYPADKÓW</vt:lpstr>
      <vt:lpstr>  INTELIGENTNA MAPA TERYTORIALNA  /  REGIONALNY PLAN DZIAŁANIA </vt:lpstr>
      <vt:lpstr>REGIONALNA GRUPA INTRESARIUSZY</vt:lpstr>
      <vt:lpstr>ETAPY PROJEKTU:  Projekt COHES3ION będzie realizowany w 2 fazach:  Faza 1: (1.08.2019 – 31.07.2021), semestry 1-4  24 miesiące. Wymiana doświadczeń i przygotowanie Regionalnego Planu Działania.  Faza 2: (1.08.2021 – 31.07.2022), semestry 5-6 12 miesięcy. Monitorowanie wdrażania Regionalnych Planów Działania.  </vt:lpstr>
      <vt:lpstr>Prezentacja programu PowerPoint</vt:lpstr>
      <vt:lpstr>Prezentacja programu PowerPoint</vt:lpstr>
      <vt:lpstr>PARTNERZY PROJEKTU</vt:lpstr>
      <vt:lpstr>PARTNERZY PROJEKTU</vt:lpstr>
      <vt:lpstr>Dziękujemy!  Urząd Marszałkowski Województwa Mazowieckiego  Departament Rozwoju Regionalnego i Funduszy Europejskich  dsrr@mazovia.pl  Al. Solidarności 61, 03-402 Warszawa  malgorzata.bialczak@mazovia.pl kamila.milewska@mazovia.pl piotr.szczypek@mazovia.pl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Llewellyn, Stella (ESNR-Sectors &amp; Business-Innovation)</dc:creator>
  <cp:lastModifiedBy>Szczypek Piotr</cp:lastModifiedBy>
  <cp:revision>115</cp:revision>
  <cp:lastPrinted>2019-11-04T13:15:01Z</cp:lastPrinted>
  <dcterms:modified xsi:type="dcterms:W3CDTF">2020-01-27T11:55:39Z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A27663128</vt:lpwstr>
  </property>
  <property fmtid="{D5CDD505-2E9C-101B-9397-08002B2CF9AE}" pid="4" name="Objective-Title">
    <vt:lpwstr>Innovation Template 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2019-10-03T13:56:00Z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2019-10-30T10:30:11Z</vt:filetime>
  </property>
  <property fmtid="{D5CDD505-2E9C-101B-9397-08002B2CF9AE}" pid="11" name="Objective-Owner">
    <vt:lpwstr>Cartwright, Lowri (ESNR-Sectors &amp; Business-Innovation)</vt:lpwstr>
  </property>
  <property fmtid="{D5CDD505-2E9C-101B-9397-08002B2CF9AE}" pid="12" name="Objective-Path">
    <vt:lpwstr>Objective Global Folder:Business File Plan:Economy, Skills &amp; Natural Resources (ESNR):Economy, Skills &amp; Natural Resources (ESNR) - Business &amp; Regions - Innovation:1 - Save:Innovation Engagement:EU Policy Engagement:ESNR - Innovation - Cohe3sion Interreg P</vt:lpwstr>
  </property>
  <property fmtid="{D5CDD505-2E9C-101B-9397-08002B2CF9AE}" pid="13" name="Objective-Parent">
    <vt:lpwstr>Comms &amp; Marketing</vt:lpwstr>
  </property>
  <property fmtid="{D5CDD505-2E9C-101B-9397-08002B2CF9AE}" pid="14" name="Objective-State">
    <vt:lpwstr>Being Edited</vt:lpwstr>
  </property>
  <property fmtid="{D5CDD505-2E9C-101B-9397-08002B2CF9AE}" pid="15" name="Objective-VersionId">
    <vt:lpwstr>vA55665030</vt:lpwstr>
  </property>
  <property fmtid="{D5CDD505-2E9C-101B-9397-08002B2CF9AE}" pid="16" name="Objective-Version">
    <vt:lpwstr>2.1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qA1393887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2019-10-03T00:00:00Z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ContentTypeId">
    <vt:lpwstr>0x010100FECAB70D43B5354C94EC3D27E44F0E76</vt:lpwstr>
  </property>
</Properties>
</file>