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F3F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rgbClr val="E7F3F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4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EACA"/>
          </a:solidFill>
        </a:fill>
      </a:tcStyle>
    </a:wholeTbl>
    <a:band2H>
      <a:tcTxStyle/>
      <a:tcStyle>
        <a:tcBdr/>
        <a:fill>
          <a:solidFill>
            <a:srgbClr val="FFF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D1"/>
          </a:solidFill>
        </a:fill>
      </a:tcStyle>
    </a:wholeTbl>
    <a:band2H>
      <a:tcTxStyle/>
      <a:tcStyle>
        <a:tcBdr/>
        <a:fill>
          <a:solidFill>
            <a:srgbClr val="E7EF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76" autoAdjust="0"/>
  </p:normalViewPr>
  <p:slideViewPr>
    <p:cSldViewPr>
      <p:cViewPr varScale="1">
        <p:scale>
          <a:sx n="85" d="100"/>
          <a:sy n="85" d="100"/>
        </p:scale>
        <p:origin x="7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2" name="Shape 6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962998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83" name="Shape 6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7606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3" name="Shape 7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946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3" name="Shape 7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448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9" name="Shape 7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pl-PL" dirty="0" smtClean="0"/>
              <a:t>1. Skuteczne wsparcie dla przemysłu chemicznego na Mazowszu stoi przed tymi samymi problemami, co wsparcie innych obszarów gospodarki.</a:t>
            </a:r>
          </a:p>
          <a:p>
            <a:r>
              <a:rPr lang="pl-PL" dirty="0" smtClean="0"/>
              <a:t>2. W odniesieniu do tej grupy działań podstawowym problemem jest możliwość skutecznego działania Urzędu Marszałkowskiego Mazowsza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5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9" name="Shape 7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pl-PL" dirty="0" smtClean="0"/>
              <a:t>1. Skuteczne wsparcie dla przemysłu chemicznego na Mazowszu stoi przed tymi samymi problemami, co wsparcie innych obszarów gospodarki.</a:t>
            </a:r>
          </a:p>
          <a:p>
            <a:r>
              <a:rPr lang="pl-PL" dirty="0" smtClean="0"/>
              <a:t>2. W odniesieniu do tej grupy działań podstawowym problemem jest możliwość skutecznego działania Urzędu Marszałkowskiego Mazowsza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5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0" name="Shape 6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43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7" name="Shape 6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1919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4" name="Shape 70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343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1" name="Shape 7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pl-PL" dirty="0" smtClean="0"/>
              <a:t>1. Skuteczne wsparcie dla przemysłu chemicznego na Mazowszu stoi przed tymi samymi problemami, co wsparcie innych obszarów gospodarki.</a:t>
            </a:r>
          </a:p>
          <a:p>
            <a:r>
              <a:rPr lang="pl-PL" dirty="0" smtClean="0"/>
              <a:t>2. W odniesieniu do tej grupy działań podstawowym problemem jest możliwość skutecznego działania Urzędu Marszałkowskiego Mazowsza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604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9" name="Shape 7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Marzec 2019</a:t>
            </a:r>
            <a:br>
              <a:rPr lang="pl-PL" dirty="0" smtClean="0"/>
            </a:br>
            <a:r>
              <a:rPr lang="pl-PL" dirty="0" smtClean="0"/>
              <a:t>• Uzupełnienie składu grup roboczych. Regiony proszone są o dostarczenie:</a:t>
            </a:r>
          </a:p>
          <a:p>
            <a:pPr marL="171450" lvl="5" indent="-171450">
              <a:buFont typeface="Arial" panose="020B0604020202020204" pitchFamily="34" charset="0"/>
              <a:buChar char="•"/>
            </a:pPr>
            <a:r>
              <a:rPr lang="pl-PL" dirty="0" smtClean="0"/>
              <a:t>Jedna (lub więcej) z głównych osób kontaktowych do wzięcia udziału w grupie roboczej (grupach).</a:t>
            </a:r>
          </a:p>
          <a:p>
            <a:pPr marL="171450" lvl="5" indent="-171450">
              <a:buFont typeface="Arial" panose="020B0604020202020204" pitchFamily="34" charset="0"/>
              <a:buChar char="•"/>
            </a:pPr>
            <a:r>
              <a:rPr lang="pl-PL" dirty="0" smtClean="0"/>
              <a:t>Walonia i Środkowa </a:t>
            </a:r>
            <a:r>
              <a:rPr lang="pl-PL" dirty="0" err="1" smtClean="0"/>
              <a:t>Ostrobothnia</a:t>
            </a:r>
            <a:r>
              <a:rPr lang="pl-PL" dirty="0" smtClean="0"/>
              <a:t>, które nie były obecne na spotkaniu, proszone są o wskazanie, której tematycznej grupy roboczej (grup roboczych) są zainteresowani udziałem</a:t>
            </a:r>
          </a:p>
          <a:p>
            <a:pPr marL="171450" lvl="5" indent="-171450">
              <a:buFont typeface="Arial" panose="020B0604020202020204" pitchFamily="34" charset="0"/>
              <a:buChar char="•"/>
            </a:pPr>
            <a:r>
              <a:rPr lang="pl-PL" dirty="0" smtClean="0"/>
              <a:t>Inne potencjalnie zainteresowane regiony w partnerstwie mogą również zostać zaproszone do przyłączenia się do preferowanych grup roboczych.</a:t>
            </a:r>
          </a:p>
          <a:p>
            <a:pPr marL="0" lvl="5" indent="0">
              <a:buFont typeface="Arial" panose="020B0604020202020204" pitchFamily="34" charset="0"/>
              <a:buNone/>
            </a:pPr>
            <a:r>
              <a:rPr lang="pl-PL" dirty="0" smtClean="0"/>
              <a:t>• Indywidualne konsultacje z wiodącymi regionami w celu omówienia grupy roboczej, wymaganego wsparcia itp.</a:t>
            </a:r>
            <a:br>
              <a:rPr lang="pl-PL" dirty="0" smtClean="0"/>
            </a:br>
            <a:r>
              <a:rPr lang="pl-PL" dirty="0" smtClean="0"/>
              <a:t>• Potwierdzenie, przedstawienia krótkiej notatki na temat mobilizacji kluczowych interesariuszy regionalnych i identyfikacji (wspólnych) możliwości biznesowych.</a:t>
            </a:r>
            <a:br>
              <a:rPr lang="pl-PL" dirty="0" smtClean="0"/>
            </a:br>
            <a:endParaRPr lang="pl-PL" dirty="0" smtClean="0"/>
          </a:p>
          <a:p>
            <a:pPr marL="0" lvl="5" indent="0">
              <a:buFont typeface="Arial" panose="020B0604020202020204" pitchFamily="34" charset="0"/>
              <a:buNone/>
            </a:pPr>
            <a:r>
              <a:rPr lang="pl-PL" dirty="0" smtClean="0"/>
              <a:t>Kwiecień 2019</a:t>
            </a:r>
            <a:br>
              <a:rPr lang="pl-PL" dirty="0" smtClean="0"/>
            </a:br>
            <a:r>
              <a:rPr lang="pl-PL" dirty="0" smtClean="0"/>
              <a:t>• Każda grupa robocza zostanie zaproszona do zorganizowania spotkania (wideokonferencji) w celu omówienia możliwości biznesowych, mobilizacji (lub informacji zwrotnych) regionalnych interesariuszy oraz pomysłów na inwestycje i wydarzenia lub podzielenia się pomysłami / praktykami dotyczącymi mobilizacji kluczowych regionalnych interesariuszy.</a:t>
            </a:r>
            <a:br>
              <a:rPr lang="pl-PL" dirty="0" smtClean="0"/>
            </a:br>
            <a:endParaRPr lang="pl-PL" dirty="0" smtClean="0"/>
          </a:p>
          <a:p>
            <a:pPr marL="0" lvl="5" indent="0">
              <a:buFont typeface="Arial" panose="020B0604020202020204" pitchFamily="34" charset="0"/>
              <a:buNone/>
            </a:pPr>
            <a:r>
              <a:rPr lang="pl-PL" dirty="0" smtClean="0"/>
              <a:t>Maj 2019</a:t>
            </a:r>
            <a:br>
              <a:rPr lang="pl-PL" dirty="0" smtClean="0"/>
            </a:br>
            <a:r>
              <a:rPr lang="pl-PL" dirty="0" smtClean="0"/>
              <a:t>• Następne spotkanie Partnerstwa Chemicznego odbędzie się w maju (najlepiej równolegle ze Zgromadzeniem Generalnym ECRN) w Brukseli w celu wymiany poglądów między grupami roboczymi i dalszego generowania wspólnych działań i międzyregionalnych pomysłów inwestycyjnych. Dlatego najprawdopodobniej data przypadałaby na 7 maja.</a:t>
            </a:r>
            <a:br>
              <a:rPr lang="pl-PL" dirty="0" smtClean="0"/>
            </a:br>
            <a:endParaRPr lang="pl-PL" dirty="0" smtClean="0"/>
          </a:p>
          <a:p>
            <a:pPr marL="0" lvl="5" indent="0">
              <a:buFont typeface="Arial" panose="020B0604020202020204" pitchFamily="34" charset="0"/>
              <a:buNone/>
            </a:pPr>
            <a:r>
              <a:rPr lang="pl-PL" dirty="0" smtClean="0"/>
              <a:t>Czerwiec - lipiec 2019</a:t>
            </a:r>
            <a:br>
              <a:rPr lang="pl-PL" dirty="0" smtClean="0"/>
            </a:br>
            <a:r>
              <a:rPr lang="pl-PL" dirty="0" smtClean="0"/>
              <a:t>• Identyfikacja (wspólnych) możliwości biznesowych </a:t>
            </a:r>
            <a:br>
              <a:rPr lang="pl-PL" dirty="0" smtClean="0"/>
            </a:br>
            <a:r>
              <a:rPr lang="pl-PL" dirty="0" smtClean="0"/>
              <a:t>• Mobilizacja kluczowych regionalnych interesariuszy </a:t>
            </a:r>
          </a:p>
          <a:p>
            <a:pPr marL="0" lvl="5" indent="0">
              <a:buFont typeface="Arial" panose="020B0604020202020204" pitchFamily="34" charset="0"/>
              <a:buNone/>
            </a:pPr>
            <a:r>
              <a:rPr lang="pl-PL" dirty="0" smtClean="0"/>
              <a:t>• Wymiana praktyk (mapowanie) / praktyki dzielenia się</a:t>
            </a:r>
            <a:br>
              <a:rPr lang="pl-PL" dirty="0" smtClean="0"/>
            </a:br>
            <a:r>
              <a:rPr lang="pl-PL" dirty="0" smtClean="0"/>
              <a:t>• Wszystko po to, aby lepiej określić obszary współpracy i potencjalne międzyregionalne (partnerskie!) Pomysły inwestycyjne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930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26" name="Shape 7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pl-PL" dirty="0" smtClean="0"/>
              <a:t>1. Regiony znajdują się na różnym etapie konsultacji z regionalnymi zainteresowanymi stronami (potencjalnie) zainteresowanymi udziałem w wspólnych projektach. Jako że aktorzy z branży będą docelowo tymi, którzy wspólnie budują konkretne projekty, ważne będzie podejście oddolne, w ramach którego będziemy ułatwiać organizowanie spotkań, w których uczestniczyć będą interesariusze z branży. Przyznając, że należy skoncentrować się na przemyśle, ważne jest, aby angażować w działania towarzyszące takich partnerów jak uniwersytety i instytuty badawcze.</a:t>
            </a:r>
            <a:br>
              <a:rPr lang="pl-PL" dirty="0" smtClean="0"/>
            </a:br>
            <a:r>
              <a:rPr lang="pl-PL" dirty="0" smtClean="0"/>
              <a:t>2. Funkcją grup roboczych jest dzielenie się odpowiedzialnością i pracą w mniejszych grupach na kilku priorytetach partnerstwa. Format grupy roboczej jest nieformalny i ma na celu generowanie konkretnych pomysłów na współpracę międzyregionalną. Częstotliwość prac takiej podgrupy</a:t>
            </a:r>
            <a:r>
              <a:rPr lang="pl-PL" baseline="0" dirty="0" smtClean="0"/>
              <a:t> </a:t>
            </a:r>
            <a:r>
              <a:rPr lang="pl-PL" dirty="0" smtClean="0"/>
              <a:t>jest nieco wyższa niż ogólnych spotkań partnerstwa. Pomysły generowane przez grupy robocze są przeznaczone dla partnerstwa jako całości i są jedynie podziałem pracy, w celu przedstawienia bardziej konkretnych pomysłów na poziomie partnerstwa.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295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1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4" name="Image 4" descr="Image 4"/>
          <p:cNvPicPr>
            <a:picLocks noChangeAspect="1"/>
          </p:cNvPicPr>
          <p:nvPr/>
        </p:nvPicPr>
        <p:blipFill>
          <a:blip r:embed="rId2">
            <a:extLst/>
          </a:blip>
          <a:srcRect l="32764"/>
          <a:stretch>
            <a:fillRect/>
          </a:stretch>
        </p:blipFill>
        <p:spPr>
          <a:xfrm>
            <a:off x="0" y="1074097"/>
            <a:ext cx="413746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2" cy="264251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3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rcRect l="32764"/>
          <a:stretch>
            <a:fillRect/>
          </a:stretch>
        </p:blipFill>
        <p:spPr>
          <a:xfrm>
            <a:off x="0" y="1074097"/>
            <a:ext cx="413746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rcRect l="32765"/>
          <a:stretch>
            <a:fillRect/>
          </a:stretch>
        </p:blipFill>
        <p:spPr>
          <a:xfrm>
            <a:off x="0" y="1094994"/>
            <a:ext cx="4137460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6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66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00256" cy="69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Tableau 7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5" name="Espace réservé pour une image  7"/>
          <p:cNvSpPr>
            <a:spLocks noGrp="1"/>
          </p:cNvSpPr>
          <p:nvPr>
            <p:ph type="pic" idx="13"/>
          </p:nvPr>
        </p:nvSpPr>
        <p:spPr>
          <a:xfrm>
            <a:off x="0" y="1"/>
            <a:ext cx="9144001" cy="68133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6" name="Title Text"/>
          <p:cNvSpPr txBox="1">
            <a:spLocks noGrp="1"/>
          </p:cNvSpPr>
          <p:nvPr>
            <p:ph type="title"/>
          </p:nvPr>
        </p:nvSpPr>
        <p:spPr>
          <a:xfrm>
            <a:off x="539550" y="4653136"/>
            <a:ext cx="8229604" cy="114300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Tableau 7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5" name="Espace réservé pour une image  7"/>
          <p:cNvSpPr>
            <a:spLocks noGrp="1"/>
          </p:cNvSpPr>
          <p:nvPr>
            <p:ph type="pic" idx="13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6" name="Title Text"/>
          <p:cNvSpPr txBox="1">
            <a:spLocks noGrp="1"/>
          </p:cNvSpPr>
          <p:nvPr>
            <p:ph type="title"/>
          </p:nvPr>
        </p:nvSpPr>
        <p:spPr>
          <a:xfrm>
            <a:off x="539550" y="0"/>
            <a:ext cx="8229604" cy="1143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OCK pag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Tableau 7"/>
          <p:cNvGraphicFramePr/>
          <p:nvPr/>
        </p:nvGraphicFramePr>
        <p:xfrm>
          <a:off x="0" y="6491499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207" name="Rectangle 6"/>
          <p:cNvGrpSpPr/>
          <p:nvPr/>
        </p:nvGrpSpPr>
        <p:grpSpPr>
          <a:xfrm>
            <a:off x="0" y="868611"/>
            <a:ext cx="9144000" cy="5616624"/>
            <a:chOff x="0" y="-1"/>
            <a:chExt cx="9144000" cy="5616623"/>
          </a:xfrm>
        </p:grpSpPr>
        <p:sp>
          <p:nvSpPr>
            <p:cNvPr id="205" name="Rectangle"/>
            <p:cNvSpPr/>
            <p:nvPr/>
          </p:nvSpPr>
          <p:spPr>
            <a:xfrm>
              <a:off x="0" y="-2"/>
              <a:ext cx="9144000" cy="5616624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06" name="Text"/>
            <p:cNvSpPr txBox="1"/>
            <p:nvPr/>
          </p:nvSpPr>
          <p:spPr>
            <a:xfrm>
              <a:off x="0" y="2632978"/>
              <a:ext cx="9144000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 </a:t>
              </a:r>
            </a:p>
          </p:txBody>
        </p:sp>
      </p:grpSp>
      <p:pic>
        <p:nvPicPr>
          <p:cNvPr id="20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OCK page Dark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17951" y="174311"/>
            <a:ext cx="1546540" cy="6624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9" name="Rectangle 1"/>
          <p:cNvGrpSpPr/>
          <p:nvPr/>
        </p:nvGrpSpPr>
        <p:grpSpPr>
          <a:xfrm>
            <a:off x="0" y="836713"/>
            <a:ext cx="9144000" cy="5976668"/>
            <a:chOff x="0" y="0"/>
            <a:chExt cx="9144000" cy="5976666"/>
          </a:xfrm>
        </p:grpSpPr>
        <p:sp>
          <p:nvSpPr>
            <p:cNvPr id="217" name="Rectangle"/>
            <p:cNvSpPr/>
            <p:nvPr/>
          </p:nvSpPr>
          <p:spPr>
            <a:xfrm>
              <a:off x="0" y="-1"/>
              <a:ext cx="9144000" cy="5976668"/>
            </a:xfrm>
            <a:prstGeom prst="rect">
              <a:avLst/>
            </a:prstGeom>
            <a:solidFill>
              <a:srgbClr val="15996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18" name="Text"/>
            <p:cNvSpPr txBox="1"/>
            <p:nvPr/>
          </p:nvSpPr>
          <p:spPr>
            <a:xfrm>
              <a:off x="0" y="2813000"/>
              <a:ext cx="9144000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 </a:t>
              </a:r>
            </a:p>
          </p:txBody>
        </p:sp>
      </p:grpSp>
      <p:graphicFrame>
        <p:nvGraphicFramePr>
          <p:cNvPr id="220" name="Tableau 7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OCK page Light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Tableau 7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2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17951" y="174311"/>
            <a:ext cx="1546540" cy="6624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2" name="Rectangle 1"/>
          <p:cNvGrpSpPr/>
          <p:nvPr/>
        </p:nvGrpSpPr>
        <p:grpSpPr>
          <a:xfrm>
            <a:off x="0" y="836710"/>
            <a:ext cx="9144000" cy="5976671"/>
            <a:chOff x="0" y="-1"/>
            <a:chExt cx="9144000" cy="5976670"/>
          </a:xfrm>
        </p:grpSpPr>
        <p:sp>
          <p:nvSpPr>
            <p:cNvPr id="230" name="Rectangle"/>
            <p:cNvSpPr/>
            <p:nvPr/>
          </p:nvSpPr>
          <p:spPr>
            <a:xfrm>
              <a:off x="0" y="-2"/>
              <a:ext cx="9144000" cy="597667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31" name="Text"/>
            <p:cNvSpPr txBox="1"/>
            <p:nvPr/>
          </p:nvSpPr>
          <p:spPr>
            <a:xfrm>
              <a:off x="0" y="2813002"/>
              <a:ext cx="9144000" cy="350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 </a:t>
              </a:r>
            </a:p>
          </p:txBody>
        </p:sp>
      </p:grpSp>
      <p:sp>
        <p:nvSpPr>
          <p:cNvPr id="2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4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algn="ctr">
              <a:defRPr>
                <a:solidFill>
                  <a:srgbClr val="888888"/>
                </a:solidFill>
              </a:defRPr>
            </a:lvl3pPr>
            <a:lvl4pPr algn="ctr">
              <a:defRPr>
                <a:solidFill>
                  <a:srgbClr val="888888"/>
                </a:solidFill>
              </a:defRPr>
            </a:lvl4pPr>
            <a:lvl5pPr algn="ctr"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11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33577" y="5157215"/>
            <a:ext cx="7272340" cy="216004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400"/>
              </a:spcBef>
              <a:defRPr sz="2000">
                <a:solidFill>
                  <a:srgbClr val="000000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000000"/>
                </a:solidFill>
              </a:defRPr>
            </a:lvl2pPr>
            <a:lvl3pPr>
              <a:spcBef>
                <a:spcPts val="400"/>
              </a:spcBef>
              <a:defRPr sz="2000">
                <a:solidFill>
                  <a:srgbClr val="000000"/>
                </a:solidFill>
              </a:defRPr>
            </a:lvl3pPr>
            <a:lvl4pPr>
              <a:spcBef>
                <a:spcPts val="400"/>
              </a:spcBef>
              <a:defRPr sz="2000">
                <a:solidFill>
                  <a:srgbClr val="000000"/>
                </a:solidFill>
              </a:defRPr>
            </a:lvl4pPr>
            <a:lvl5pPr>
              <a:spcBef>
                <a:spcPts val="400"/>
              </a:spcBef>
              <a:defRPr sz="20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933577" y="5589263"/>
            <a:ext cx="7272336" cy="21600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685800" y="3501008"/>
            <a:ext cx="7772400" cy="794521"/>
          </a:xfrm>
          <a:prstGeom prst="rect">
            <a:avLst/>
          </a:prstGeom>
        </p:spPr>
        <p:txBody>
          <a:bodyPr anchor="t"/>
          <a:lstStyle>
            <a:lvl1pPr algn="ctr"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971598" y="6309319"/>
            <a:ext cx="7415687" cy="38742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2" cy="264251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30"/>
            <a:ext cx="5868144" cy="100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2" y="20216"/>
            <a:ext cx="32400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6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itle Text"/>
          <p:cNvSpPr txBox="1">
            <a:spLocks noGrp="1"/>
          </p:cNvSpPr>
          <p:nvPr>
            <p:ph type="title"/>
          </p:nvPr>
        </p:nvSpPr>
        <p:spPr>
          <a:xfrm>
            <a:off x="468000" y="431999"/>
            <a:ext cx="8229601" cy="56207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7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68000"/>
            <a:ext cx="4103688" cy="50400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6" name="Espace réservé du texte 8"/>
          <p:cNvSpPr>
            <a:spLocks noGrp="1"/>
          </p:cNvSpPr>
          <p:nvPr>
            <p:ph type="body" sz="half" idx="13"/>
          </p:nvPr>
        </p:nvSpPr>
        <p:spPr>
          <a:xfrm>
            <a:off x="4716016" y="1367998"/>
            <a:ext cx="4104000" cy="504000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8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r>
              <a:t>Title Text</a:t>
            </a:r>
          </a:p>
        </p:txBody>
      </p:sp>
      <p:sp>
        <p:nvSpPr>
          <p:cNvPr id="2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 b="0">
                <a:solidFill>
                  <a:srgbClr val="595959"/>
                </a:solidFill>
              </a:defRPr>
            </a:lvl2pPr>
            <a:lvl3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3pPr>
            <a:lvl4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4pPr>
            <a:lvl5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9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Title Text"/>
          <p:cNvSpPr txBox="1">
            <a:spLocks noGrp="1"/>
          </p:cNvSpPr>
          <p:nvPr>
            <p:ph type="title"/>
          </p:nvPr>
        </p:nvSpPr>
        <p:spPr>
          <a:xfrm>
            <a:off x="467543" y="431999"/>
            <a:ext cx="8229601" cy="63408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543" y="5157787"/>
            <a:ext cx="8208145" cy="1223544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1pPr>
            <a:lvl2pPr marL="671512" indent="-214312"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2pPr>
            <a:lvl3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3pPr>
            <a:lvl4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4pPr>
            <a:lvl5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6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0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309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1205801"/>
            <a:ext cx="5111750" cy="4920363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0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57198" y="2492896"/>
            <a:ext cx="3008317" cy="305720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1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5" cy="5648346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3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5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5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au 11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685800" y="3714601"/>
            <a:ext cx="7772400" cy="794523"/>
          </a:xfrm>
          <a:prstGeom prst="rect">
            <a:avLst/>
          </a:prstGeom>
        </p:spPr>
        <p:txBody>
          <a:bodyPr anchor="t"/>
          <a:lstStyle>
            <a:lvl1pPr algn="ctr"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543" y="6165303"/>
            <a:ext cx="4104460" cy="432052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60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60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60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60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60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624"/>
            <a:ext cx="3276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6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6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369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7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algn="ctr">
              <a:defRPr>
                <a:solidFill>
                  <a:srgbClr val="888888"/>
                </a:solidFill>
              </a:defRPr>
            </a:lvl3pPr>
            <a:lvl4pPr algn="ctr">
              <a:defRPr>
                <a:solidFill>
                  <a:srgbClr val="888888"/>
                </a:solidFill>
              </a:defRPr>
            </a:lvl4pPr>
            <a:lvl5pPr algn="ctr"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9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0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402" name="Title Text"/>
          <p:cNvSpPr txBox="1">
            <a:spLocks noGrp="1"/>
          </p:cNvSpPr>
          <p:nvPr>
            <p:ph type="title"/>
          </p:nvPr>
        </p:nvSpPr>
        <p:spPr>
          <a:xfrm>
            <a:off x="468000" y="431999"/>
            <a:ext cx="8229601" cy="56207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1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4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68000"/>
            <a:ext cx="4103688" cy="50400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4" name="Espace réservé du texte 8"/>
          <p:cNvSpPr>
            <a:spLocks noGrp="1"/>
          </p:cNvSpPr>
          <p:nvPr>
            <p:ph type="body" sz="half" idx="13"/>
          </p:nvPr>
        </p:nvSpPr>
        <p:spPr>
          <a:xfrm>
            <a:off x="4716016" y="1367998"/>
            <a:ext cx="4104000" cy="504000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424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r>
              <a:t>Title Text</a:t>
            </a:r>
          </a:p>
        </p:txBody>
      </p:sp>
      <p:sp>
        <p:nvSpPr>
          <p:cNvPr id="4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 b="0">
                <a:solidFill>
                  <a:srgbClr val="595959"/>
                </a:solidFill>
              </a:defRPr>
            </a:lvl2pPr>
            <a:lvl3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3pPr>
            <a:lvl4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4pPr>
            <a:lvl5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3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Title Text"/>
          <p:cNvSpPr txBox="1">
            <a:spLocks noGrp="1"/>
          </p:cNvSpPr>
          <p:nvPr>
            <p:ph type="title"/>
          </p:nvPr>
        </p:nvSpPr>
        <p:spPr>
          <a:xfrm>
            <a:off x="467543" y="431999"/>
            <a:ext cx="8229601" cy="63408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543" y="5157787"/>
            <a:ext cx="8208145" cy="1223544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1pPr>
            <a:lvl2pPr marL="671512" indent="-214312"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2pPr>
            <a:lvl3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3pPr>
            <a:lvl4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4pPr>
            <a:lvl5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4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446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44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1205801"/>
            <a:ext cx="5111750" cy="4920363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8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57198" y="2492896"/>
            <a:ext cx="3008317" cy="305720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6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5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58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5" cy="5648346"/>
          </a:xfrm>
          <a:prstGeom prst="rect">
            <a:avLst/>
          </a:prstGeom>
          <a:ln w="12700">
            <a:miter lim="400000"/>
          </a:ln>
        </p:spPr>
      </p:pic>
      <p:sp>
        <p:nvSpPr>
          <p:cNvPr id="459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8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6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70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5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7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algn="ctr">
              <a:defRPr>
                <a:solidFill>
                  <a:srgbClr val="888888"/>
                </a:solidFill>
              </a:defRPr>
            </a:lvl3pPr>
            <a:lvl4pPr algn="ctr">
              <a:defRPr>
                <a:solidFill>
                  <a:srgbClr val="888888"/>
                </a:solidFill>
              </a:defRPr>
            </a:lvl4pPr>
            <a:lvl5pPr algn="ctr"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16" y="0"/>
            <a:ext cx="163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0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8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49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94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0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507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0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1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5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2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27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algn="ctr">
              <a:defRPr>
                <a:solidFill>
                  <a:srgbClr val="888888"/>
                </a:solidFill>
              </a:defRPr>
            </a:lvl3pPr>
            <a:lvl4pPr algn="ctr">
              <a:defRPr>
                <a:solidFill>
                  <a:srgbClr val="888888"/>
                </a:solidFill>
              </a:defRPr>
            </a:lvl4pPr>
            <a:lvl5pPr algn="ctr"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6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3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7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4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49" name="Title Text"/>
          <p:cNvSpPr txBox="1">
            <a:spLocks noGrp="1"/>
          </p:cNvSpPr>
          <p:nvPr>
            <p:ph type="title"/>
          </p:nvPr>
        </p:nvSpPr>
        <p:spPr>
          <a:xfrm>
            <a:off x="468000" y="431999"/>
            <a:ext cx="8229601" cy="56207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7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5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68000"/>
            <a:ext cx="4103688" cy="50400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Espace réservé du texte 8"/>
          <p:cNvSpPr>
            <a:spLocks noGrp="1"/>
          </p:cNvSpPr>
          <p:nvPr>
            <p:ph type="body" sz="half" idx="13"/>
          </p:nvPr>
        </p:nvSpPr>
        <p:spPr>
          <a:xfrm>
            <a:off x="4716016" y="1367998"/>
            <a:ext cx="4104000" cy="504000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9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7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71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r>
              <a:t>Title Text</a:t>
            </a:r>
          </a:p>
        </p:txBody>
      </p:sp>
      <p:sp>
        <p:nvSpPr>
          <p:cNvPr id="57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 b="0">
                <a:solidFill>
                  <a:srgbClr val="595959"/>
                </a:solidFill>
              </a:defRPr>
            </a:lvl2pPr>
            <a:lvl3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3pPr>
            <a:lvl4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4pPr>
            <a:lvl5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0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8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82" name="Title Text"/>
          <p:cNvSpPr txBox="1">
            <a:spLocks noGrp="1"/>
          </p:cNvSpPr>
          <p:nvPr>
            <p:ph type="title"/>
          </p:nvPr>
        </p:nvSpPr>
        <p:spPr>
          <a:xfrm>
            <a:off x="467543" y="431999"/>
            <a:ext cx="8229601" cy="63408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543" y="5157787"/>
            <a:ext cx="8208145" cy="1223544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1pPr>
            <a:lvl2pPr marL="671512" indent="-214312"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2pPr>
            <a:lvl3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3pPr>
            <a:lvl4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4pPr>
            <a:lvl5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68000"/>
            <a:ext cx="4103688" cy="50400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Espace réservé du texte 8"/>
          <p:cNvSpPr>
            <a:spLocks noGrp="1"/>
          </p:cNvSpPr>
          <p:nvPr>
            <p:ph type="body" sz="half" idx="13"/>
          </p:nvPr>
        </p:nvSpPr>
        <p:spPr>
          <a:xfrm>
            <a:off x="4716016" y="1367998"/>
            <a:ext cx="4104000" cy="504000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16" y="0"/>
            <a:ext cx="163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1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9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593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594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1205801"/>
            <a:ext cx="5111750" cy="4920363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5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57198" y="2492896"/>
            <a:ext cx="3008317" cy="305720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3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0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5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5" cy="5648346"/>
          </a:xfrm>
          <a:prstGeom prst="rect">
            <a:avLst/>
          </a:prstGeom>
          <a:ln w="12700">
            <a:miter lim="400000"/>
          </a:ln>
        </p:spPr>
      </p:pic>
      <p:sp>
        <p:nvSpPr>
          <p:cNvPr id="606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1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17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5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618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7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2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630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9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41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980728" y="1093026"/>
            <a:ext cx="6153683" cy="5648343"/>
          </a:xfrm>
          <a:prstGeom prst="rect">
            <a:avLst/>
          </a:prstGeom>
          <a:ln w="12700">
            <a:miter lim="400000"/>
          </a:ln>
        </p:spPr>
      </p:pic>
      <p:sp>
        <p:nvSpPr>
          <p:cNvPr id="642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1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653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654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3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6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6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 b="0">
                <a:solidFill>
                  <a:srgbClr val="595959"/>
                </a:solidFill>
              </a:defRPr>
            </a:lvl2pPr>
            <a:lvl3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3pPr>
            <a:lvl4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4pPr>
            <a:lvl5pPr>
              <a:spcBef>
                <a:spcPts val="400"/>
              </a:spcBef>
              <a:defRPr sz="20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16" y="0"/>
            <a:ext cx="163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467543" y="431999"/>
            <a:ext cx="8229601" cy="63408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543" y="5157787"/>
            <a:ext cx="8208145" cy="1223544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1pPr>
            <a:lvl2pPr marL="671512" indent="-214312"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2pPr>
            <a:lvl3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3pPr>
            <a:lvl4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4pPr>
            <a:lvl5pPr>
              <a:spcBef>
                <a:spcPts val="400"/>
              </a:spcBef>
              <a:defRPr sz="1800" b="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16" y="0"/>
            <a:ext cx="163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1205801"/>
            <a:ext cx="5111750" cy="4920363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57198" y="2492896"/>
            <a:ext cx="3008317" cy="305720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16" y="0"/>
            <a:ext cx="163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9" name="Image 4" descr="Image 4"/>
          <p:cNvPicPr>
            <a:picLocks noChangeAspect="1"/>
          </p:cNvPicPr>
          <p:nvPr/>
        </p:nvPicPr>
        <p:blipFill>
          <a:blip r:embed="rId2">
            <a:extLst/>
          </a:blip>
          <a:srcRect l="31594"/>
          <a:stretch>
            <a:fillRect/>
          </a:stretch>
        </p:blipFill>
        <p:spPr>
          <a:xfrm>
            <a:off x="-1" y="1094991"/>
            <a:ext cx="4209471" cy="5648346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itle Text"/>
          <p:cNvSpPr txBox="1">
            <a:spLocks noGrp="1"/>
          </p:cNvSpPr>
          <p:nvPr>
            <p:ph type="title"/>
          </p:nvPr>
        </p:nvSpPr>
        <p:spPr>
          <a:xfrm>
            <a:off x="457200" y="1196750"/>
            <a:ext cx="3008316" cy="1162054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2492896"/>
            <a:ext cx="3008316" cy="3057207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 b="0">
                <a:solidFill>
                  <a:srgbClr val="595959"/>
                </a:solidFill>
              </a:defRPr>
            </a:lvl2pPr>
            <a:lvl3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3pPr>
            <a:lvl4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4pPr>
            <a:lvl5pPr>
              <a:spcBef>
                <a:spcPts val="300"/>
              </a:spcBef>
              <a:defRPr sz="14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5251" y="6528636"/>
            <a:ext cx="231273" cy="214698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16" y="0"/>
            <a:ext cx="1638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8"/>
          <p:cNvGraphicFramePr/>
          <p:nvPr/>
        </p:nvGraphicFramePr>
        <p:xfrm>
          <a:off x="0" y="6807655"/>
          <a:ext cx="9144000" cy="36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800" b="1">
                          <a:ln w="3175">
                            <a:solidFill>
                              <a:schemeClr val="accent1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4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3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defRPr sz="1800" b="1">
                          <a:ln w="3174">
                            <a:solidFill>
                              <a:schemeClr val="accent2"/>
                            </a:solidFill>
                          </a:ln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3" name="Picture 2" descr="Picture 2"/>
          <p:cNvPicPr>
            <a:picLocks noChangeAspect="1"/>
          </p:cNvPicPr>
          <p:nvPr/>
        </p:nvPicPr>
        <p:blipFill>
          <a:blip r:embed="rId58">
            <a:extLst/>
          </a:blip>
          <a:stretch>
            <a:fillRect/>
          </a:stretch>
        </p:blipFill>
        <p:spPr>
          <a:xfrm>
            <a:off x="7740352" y="51499"/>
            <a:ext cx="1368156" cy="71320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431999"/>
            <a:ext cx="8229600" cy="562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368000"/>
            <a:ext cx="8207375" cy="5183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76997" y="6528636"/>
            <a:ext cx="259526" cy="23926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spcBef>
                <a:spcPts val="200"/>
              </a:spcBef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3" r:id="rId43"/>
    <p:sldLayoutId id="2147483694" r:id="rId44"/>
    <p:sldLayoutId id="2147483695" r:id="rId45"/>
    <p:sldLayoutId id="2147483696" r:id="rId46"/>
    <p:sldLayoutId id="2147483697" r:id="rId47"/>
    <p:sldLayoutId id="2147483698" r:id="rId48"/>
    <p:sldLayoutId id="2147483699" r:id="rId49"/>
    <p:sldLayoutId id="2147483700" r:id="rId50"/>
    <p:sldLayoutId id="2147483701" r:id="rId51"/>
    <p:sldLayoutId id="2147483702" r:id="rId52"/>
    <p:sldLayoutId id="2147483703" r:id="rId53"/>
    <p:sldLayoutId id="2147483704" r:id="rId54"/>
    <p:sldLayoutId id="2147483705" r:id="rId55"/>
    <p:sldLayoutId id="2147483706" r:id="rId5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▪"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1" i="0" u="none" strike="noStrike" cap="none" spc="0" baseline="0">
          <a:ln>
            <a:noFill/>
          </a:ln>
          <a:solidFill>
            <a:srgbClr val="1F497D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Titre 1"/>
          <p:cNvSpPr txBox="1">
            <a:spLocks noGrp="1"/>
          </p:cNvSpPr>
          <p:nvPr>
            <p:ph type="title"/>
          </p:nvPr>
        </p:nvSpPr>
        <p:spPr>
          <a:xfrm>
            <a:off x="899592" y="2708920"/>
            <a:ext cx="7272808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01631">
              <a:defRPr sz="2448" b="1">
                <a:solidFill>
                  <a:srgbClr val="FFC000"/>
                </a:solidFill>
              </a:defRPr>
            </a:pPr>
            <a:r>
              <a:rPr sz="3600" dirty="0" err="1"/>
              <a:t>Chemiczny</a:t>
            </a:r>
            <a:r>
              <a:rPr sz="3600" dirty="0"/>
              <a:t> </a:t>
            </a:r>
            <a:r>
              <a:rPr sz="3600" dirty="0" err="1"/>
              <a:t>Obszar</a:t>
            </a:r>
            <a:r>
              <a:rPr sz="3600" dirty="0"/>
              <a:t> </a:t>
            </a:r>
            <a:r>
              <a:rPr sz="3600" dirty="0" err="1"/>
              <a:t>Tematyczny</a:t>
            </a:r>
            <a:r>
              <a:rPr sz="3600" dirty="0"/>
              <a:t> </a:t>
            </a:r>
            <a:br>
              <a:rPr sz="3600" dirty="0"/>
            </a:br>
            <a:r>
              <a:rPr sz="3600" dirty="0"/>
              <a:t>w </a:t>
            </a:r>
            <a:r>
              <a:rPr sz="3600" dirty="0" err="1"/>
              <a:t>ramach</a:t>
            </a:r>
            <a:r>
              <a:rPr sz="3600" dirty="0"/>
              <a:t> </a:t>
            </a:r>
            <a:r>
              <a:rPr sz="3600" dirty="0" err="1"/>
              <a:t>Platformy</a:t>
            </a:r>
            <a:r>
              <a:rPr sz="3600" dirty="0"/>
              <a:t> S3 </a:t>
            </a:r>
            <a:br>
              <a:rPr sz="3600" dirty="0"/>
            </a:br>
            <a:r>
              <a:rPr sz="3600" dirty="0"/>
              <a:t>na </a:t>
            </a:r>
            <a:r>
              <a:rPr sz="3600" dirty="0" err="1"/>
              <a:t>rzecz</a:t>
            </a:r>
            <a:r>
              <a:rPr sz="3600" dirty="0"/>
              <a:t> </a:t>
            </a:r>
            <a:r>
              <a:rPr sz="3600" dirty="0" err="1"/>
              <a:t>Modernizacji</a:t>
            </a:r>
            <a:r>
              <a:rPr sz="3600" dirty="0"/>
              <a:t> </a:t>
            </a:r>
            <a:r>
              <a:rPr sz="3600" dirty="0" err="1"/>
              <a:t>Przemysłu</a:t>
            </a:r>
            <a:endParaRPr sz="3600" dirty="0"/>
          </a:p>
        </p:txBody>
      </p:sp>
      <p:sp>
        <p:nvSpPr>
          <p:cNvPr id="675" name="Espace réservé du texte 4"/>
          <p:cNvSpPr txBox="1">
            <a:spLocks noGrp="1"/>
          </p:cNvSpPr>
          <p:nvPr>
            <p:ph type="body" sz="quarter" idx="1"/>
          </p:nvPr>
        </p:nvSpPr>
        <p:spPr>
          <a:xfrm>
            <a:off x="5436096" y="6381327"/>
            <a:ext cx="3456384" cy="387428"/>
          </a:xfrm>
          <a:prstGeom prst="rect">
            <a:avLst/>
          </a:prstGeom>
        </p:spPr>
        <p:txBody>
          <a:bodyPr lIns="45718" tIns="45718" rIns="45718" bIns="45718"/>
          <a:lstStyle/>
          <a:p>
            <a:pPr algn="r">
              <a:defRPr sz="1600" b="0">
                <a:solidFill>
                  <a:srgbClr val="808080"/>
                </a:solidFill>
              </a:defRPr>
            </a:pPr>
            <a:r>
              <a:rPr lang="pl-PL" dirty="0" smtClean="0"/>
              <a:t>Warszawa</a:t>
            </a:r>
            <a:r>
              <a:rPr dirty="0" smtClean="0">
                <a:latin typeface="Webdings"/>
                <a:ea typeface="Webdings"/>
                <a:cs typeface="Webdings"/>
                <a:sym typeface="Webdings"/>
              </a:rPr>
              <a:t></a:t>
            </a:r>
            <a:r>
              <a:rPr lang="pl-PL" dirty="0" smtClean="0"/>
              <a:t>14 Marca</a:t>
            </a:r>
            <a:r>
              <a:rPr dirty="0" smtClean="0"/>
              <a:t> 201</a:t>
            </a:r>
            <a:r>
              <a:rPr lang="pl-PL" dirty="0" smtClean="0"/>
              <a:t>9</a:t>
            </a:r>
            <a:endParaRPr dirty="0"/>
          </a:p>
        </p:txBody>
      </p:sp>
      <p:sp>
        <p:nvSpPr>
          <p:cNvPr id="676" name="Textplatzhalter 2"/>
          <p:cNvSpPr txBox="1"/>
          <p:nvPr/>
        </p:nvSpPr>
        <p:spPr>
          <a:xfrm>
            <a:off x="2915817" y="6093295"/>
            <a:ext cx="604867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400"/>
              </a:spcBef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just"/>
            <a:r>
              <a:rPr dirty="0" err="1"/>
              <a:t>Urząd</a:t>
            </a:r>
            <a:r>
              <a:rPr dirty="0"/>
              <a:t> </a:t>
            </a:r>
            <a:r>
              <a:rPr dirty="0" err="1"/>
              <a:t>Marszałkowski</a:t>
            </a:r>
            <a:r>
              <a:rPr dirty="0"/>
              <a:t> </a:t>
            </a:r>
            <a:r>
              <a:rPr dirty="0" err="1"/>
              <a:t>Województwa</a:t>
            </a:r>
            <a:r>
              <a:rPr dirty="0"/>
              <a:t> </a:t>
            </a:r>
            <a:r>
              <a:rPr dirty="0" err="1" smtClean="0"/>
              <a:t>Mazowieckiego</a:t>
            </a:r>
            <a:r>
              <a:rPr lang="pl-PL" dirty="0" smtClean="0"/>
              <a:t> w Warszawie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722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>
                <a:solidFill>
                  <a:srgbClr val="1F497D"/>
                </a:solidFill>
              </a:rPr>
              <a:t>Priorytetowe tematy / grupy robocze</a:t>
            </a:r>
          </a:p>
        </p:txBody>
      </p:sp>
      <p:sp>
        <p:nvSpPr>
          <p:cNvPr id="723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4" name="Rechteck 1"/>
          <p:cNvSpPr txBox="1"/>
          <p:nvPr/>
        </p:nvSpPr>
        <p:spPr>
          <a:xfrm>
            <a:off x="560568" y="1348804"/>
            <a:ext cx="8022864" cy="5238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lvl="1" indent="-228600" defTabSz="457200">
              <a:lnSpc>
                <a:spcPct val="110000"/>
              </a:lnSpc>
              <a:buSzPct val="100000"/>
              <a:buAutoNum type="arabicPeriod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Alternatywne surowce /”</a:t>
            </a:r>
            <a:r>
              <a:rPr lang="pl-PL" sz="1600" b="1" dirty="0" err="1" smtClean="0">
                <a:latin typeface="Calibri" panose="020F0502020204030204" pitchFamily="34" charset="0"/>
              </a:rPr>
              <a:t>biobased</a:t>
            </a:r>
            <a:r>
              <a:rPr lang="pl-PL" sz="1600" b="1" dirty="0" smtClean="0">
                <a:latin typeface="Calibri" panose="020F0502020204030204" pitchFamily="34" charset="0"/>
              </a:rPr>
              <a:t> </a:t>
            </a:r>
            <a:r>
              <a:rPr lang="pl-PL" sz="1600" b="1" dirty="0" err="1" smtClean="0">
                <a:latin typeface="Calibri" panose="020F0502020204030204" pitchFamily="34" charset="0"/>
              </a:rPr>
              <a:t>solutions</a:t>
            </a:r>
            <a:r>
              <a:rPr lang="pl-PL" sz="1600" b="1" dirty="0" smtClean="0">
                <a:latin typeface="Calibri" panose="020F0502020204030204" pitchFamily="34" charset="0"/>
              </a:rPr>
              <a:t>”, w tym CO2, odpadów i innych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Lider: Lombardia; 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Członkowie: Saksonia-Anhalt, Limburgia, Katalonia, …</a:t>
            </a:r>
          </a:p>
          <a:p>
            <a:pPr defTabSz="457200">
              <a:lnSpc>
                <a:spcPct val="110000"/>
              </a:lnSpc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457200" lvl="1" indent="-228600" defTabSz="457200">
              <a:lnSpc>
                <a:spcPct val="110000"/>
              </a:lnSpc>
              <a:buSzPct val="100000"/>
              <a:buAutoNum type="arabicPeriod" startAt="2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Polimery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Lider: Limburg; 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Członkowie: </a:t>
            </a:r>
            <a:r>
              <a:rPr lang="pl-PL" sz="1600" dirty="0" err="1" smtClean="0">
                <a:latin typeface="Calibri" panose="020F0502020204030204" pitchFamily="34" charset="0"/>
              </a:rPr>
              <a:t>Usti</a:t>
            </a:r>
            <a:r>
              <a:rPr lang="pl-PL" sz="1600" dirty="0" smtClean="0">
                <a:latin typeface="Calibri" panose="020F0502020204030204" pitchFamily="34" charset="0"/>
              </a:rPr>
              <a:t>, Saksonia-Anhalt, Katalonia, Lombardia, …</a:t>
            </a:r>
          </a:p>
          <a:p>
            <a:pPr defTabSz="457200">
              <a:lnSpc>
                <a:spcPct val="110000"/>
              </a:lnSpc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457200" lvl="1" indent="-228600" defTabSz="457200">
              <a:lnSpc>
                <a:spcPct val="110000"/>
              </a:lnSpc>
              <a:buSzPct val="100000"/>
              <a:buAutoNum type="arabicPeriod" startAt="3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Recykling chemikaliów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Lider: </a:t>
            </a:r>
            <a:r>
              <a:rPr lang="pl-PL" sz="1600" dirty="0" err="1" smtClean="0">
                <a:latin typeface="Calibri" panose="020F0502020204030204" pitchFamily="34" charset="0"/>
              </a:rPr>
              <a:t>Usti</a:t>
            </a:r>
            <a:r>
              <a:rPr lang="pl-PL" sz="1600" dirty="0" smtClean="0">
                <a:latin typeface="Calibri" panose="020F0502020204030204" pitchFamily="34" charset="0"/>
              </a:rPr>
              <a:t>; 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Członkowie: Katalonia; Saksonia-Anhalt, Lombardia, Limburgia, Mazowsze, …</a:t>
            </a:r>
          </a:p>
          <a:p>
            <a:pPr defTabSz="457200">
              <a:lnSpc>
                <a:spcPct val="110000"/>
              </a:lnSpc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457200" lvl="1" indent="-228600" defTabSz="457200">
              <a:lnSpc>
                <a:spcPct val="110000"/>
              </a:lnSpc>
              <a:buSzPct val="100000"/>
              <a:buAutoNum type="arabicPeriod" startAt="4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Zrównoważone </a:t>
            </a:r>
            <a:r>
              <a:rPr lang="pl-PL" sz="1600" b="1" dirty="0">
                <a:latin typeface="Calibri" panose="020F0502020204030204" pitchFamily="34" charset="0"/>
              </a:rPr>
              <a:t>technologie </a:t>
            </a:r>
            <a:r>
              <a:rPr lang="pl-PL" sz="1600" b="1" dirty="0" smtClean="0">
                <a:latin typeface="Calibri" panose="020F0502020204030204" pitchFamily="34" charset="0"/>
              </a:rPr>
              <a:t>procesowe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Lider: Katalonia; </a:t>
            </a:r>
          </a:p>
          <a:p>
            <a:pPr marL="228600" lvl="1" defTabSz="457200">
              <a:lnSpc>
                <a:spcPct val="11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Członkowie: Saksonia-Anhalt, …</a:t>
            </a:r>
          </a:p>
          <a:p>
            <a:pPr defTabSz="457200">
              <a:lnSpc>
                <a:spcPct val="110000"/>
              </a:lnSpc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</a:endParaRPr>
          </a:p>
          <a:p>
            <a:pPr algn="just" defTabSz="457200">
              <a:lnSpc>
                <a:spcPct val="110000"/>
              </a:lnSpc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Różne typy projektów wzbudzają zainteresowanie partnerów projektu - począwszy od dzielenia się istniejącą infrastrukturą, aż po wspólne inwestycje w infrastrukturę. Różne rodzaje współpracy mogą być omawiane przez każdą grupę roboczą dla każdego priorytetu.</a:t>
            </a:r>
            <a:endParaRPr lang="pl-PL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730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86384" y="519551"/>
            <a:ext cx="7211144" cy="56207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0">
              <a:defRPr sz="20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sz="2000" b="1" smtClean="0"/>
              <a:t>Korzyści</a:t>
            </a:r>
            <a:endParaRPr lang="pl-PL" sz="2000" b="1" dirty="0"/>
          </a:p>
        </p:txBody>
      </p:sp>
      <p:sp>
        <p:nvSpPr>
          <p:cNvPr id="7" name="Symbol zastępczy tekstu 2"/>
          <p:cNvSpPr txBox="1">
            <a:spLocks/>
          </p:cNvSpPr>
          <p:nvPr/>
        </p:nvSpPr>
        <p:spPr>
          <a:xfrm>
            <a:off x="539551" y="1297410"/>
            <a:ext cx="7776865" cy="523122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▪"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60320" marR="0" indent="-27432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17520" marR="0" indent="-27432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74720" marR="0" indent="-27432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31920" marR="0" indent="-27432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lang="pl-PL" sz="115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dobrowolna współpraca przedsiębiorców,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władz regionalnych i organizacji pozarządowych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dążących do poprawy konkurencyjności europejskich przedsiębiorstw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na rynku unijnym i na rynkach światowych,  w stosunku do producentów z Azji i Ameryki.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buSzPct val="100000"/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 tym celu dąży się do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optymalizacji kosztów opracowania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wytwarzania nowoczesnych produktów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poprzez lepsze wykorzystanie wiedzy i doświadczeń oraz zasobów naukowo-badawczych i produkcyjnych znajdujących się w regionach stowarzyszonych Platformie S3.</a:t>
            </a:r>
            <a:endParaRPr lang="pl-PL" sz="115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  <a:sym typeface="Calibri"/>
            </a:endParaRPr>
          </a:p>
          <a:p>
            <a:pPr algn="just" hangingPunct="0">
              <a:lnSpc>
                <a:spcPct val="150000"/>
              </a:lnSpc>
              <a:spcBef>
                <a:spcPts val="0"/>
              </a:spcBef>
              <a:buSzPct val="100000"/>
              <a:defRPr sz="1400" b="1">
                <a:latin typeface="Arial"/>
                <a:ea typeface="Arial"/>
                <a:cs typeface="Arial"/>
                <a:sym typeface="Arial"/>
              </a:defRPr>
            </a:pPr>
            <a:endParaRPr lang="pl-PL" sz="115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  <a:sym typeface="Calibri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150" dirty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Calibri"/>
              </a:rPr>
              <a:t>Przykładowe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Calibri"/>
              </a:rPr>
              <a:t>korzyści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Calibri"/>
              </a:rPr>
              <a:t>to: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Możliwość wymiany informacji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inspiracji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oraz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wspólne rozwiązywanie problemów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z możliwością uzyskania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pomocy publicznej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z regionów oraz KE w ramach wspierania regionalnych specjalizacji oraz współpracy międzyregionalnej,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Dostęp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międzyregionalnych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źródeł dofinansowania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prac rozwojowych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oraz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funduszy z innych regionów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Łatwiejszy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dostęp do potencjału naukowo-badawczego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produkcyjnego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wielu regionów (dostęp większej ilości ośrodków badawczych, ich doświadczeń oraz wyposażenia, co powinno skrócić czas opracowania nowych produktów i ułatwić przepływ wiedzy pomiędzy współpracującymi regionami),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Zwiększenie liczby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potencjalnych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klientów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Obniżenie kosztów produkcji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poprzez uzyskanie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efektu skali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Możliwość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budowania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wspólnej – międzyregionalnej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sieci dostawców i dystrybucji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</a:t>
            </a:r>
          </a:p>
          <a:p>
            <a:pPr marL="342900" indent="-342900" algn="just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Łatwiejszy dostęp </a:t>
            </a:r>
            <a:r>
              <a:rPr lang="pl-PL" sz="115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miedzy-regionalnego rynku pracy oraz możliwość </a:t>
            </a:r>
            <a:r>
              <a:rPr lang="pl-PL" sz="115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tworzenia wspólnych zespołów projektowych. 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endParaRPr lang="pl-PL" sz="115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3285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729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>
                <a:solidFill>
                  <a:srgbClr val="1F497D"/>
                </a:solidFill>
              </a:rPr>
              <a:t>Finansowanie</a:t>
            </a:r>
          </a:p>
        </p:txBody>
      </p:sp>
      <p:sp>
        <p:nvSpPr>
          <p:cNvPr id="730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31" name="Rechteck 1"/>
          <p:cNvSpPr txBox="1"/>
          <p:nvPr/>
        </p:nvSpPr>
        <p:spPr>
          <a:xfrm>
            <a:off x="560568" y="1780769"/>
            <a:ext cx="8022864" cy="2956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49580">
              <a:lnSpc>
                <a:spcPct val="120000"/>
              </a:lnSpc>
              <a:spcBef>
                <a:spcPts val="800"/>
              </a:spcBef>
              <a:defRPr sz="1400">
                <a:uFill>
                  <a:solidFill>
                    <a:srgbClr val="000000"/>
                  </a:solidFill>
                </a:uFill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Instrument Pomocy Technicznej (TAF) </a:t>
            </a:r>
            <a:r>
              <a:rPr lang="pl-PL" sz="1600" dirty="0">
                <a:latin typeface="Calibri" panose="020F0502020204030204" pitchFamily="34" charset="0"/>
              </a:rPr>
              <a:t>planowany </a:t>
            </a:r>
            <a:r>
              <a:rPr lang="pl-PL" sz="1600" dirty="0" smtClean="0">
                <a:latin typeface="Calibri" panose="020F0502020204030204" pitchFamily="34" charset="0"/>
              </a:rPr>
              <a:t>jest do </a:t>
            </a:r>
            <a:r>
              <a:rPr lang="pl-PL" sz="1600" dirty="0">
                <a:latin typeface="Calibri" panose="020F0502020204030204" pitchFamily="34" charset="0"/>
              </a:rPr>
              <a:t>uruchomienia </a:t>
            </a:r>
            <a:r>
              <a:rPr lang="pl-PL" sz="1600" dirty="0" smtClean="0">
                <a:latin typeface="Calibri" panose="020F0502020204030204" pitchFamily="34" charset="0"/>
              </a:rPr>
              <a:t>przez Komisję Europejską w kwietniu. Będzie to dodatkowa usługa doradztwa finansowego dla </a:t>
            </a:r>
            <a:r>
              <a:rPr lang="pl-PL" sz="1600" dirty="0">
                <a:latin typeface="Calibri" panose="020F0502020204030204" pitchFamily="34" charset="0"/>
              </a:rPr>
              <a:t>partnerstw w </a:t>
            </a:r>
            <a:r>
              <a:rPr lang="pl-PL" sz="1600" dirty="0"/>
              <a:t>celu zapewnienia doradztwa finansowego w zakresie łączenia narzędzi </a:t>
            </a:r>
            <a:r>
              <a:rPr lang="pl-PL" sz="1600" dirty="0" smtClean="0"/>
              <a:t>finansowych</a:t>
            </a:r>
            <a:r>
              <a:rPr lang="pl-PL" sz="1600" dirty="0" smtClean="0">
                <a:latin typeface="Calibri" panose="020F0502020204030204" pitchFamily="34" charset="0"/>
              </a:rPr>
              <a:t> - w tym źródeł UE, regionalnych i prywatnych.</a:t>
            </a:r>
          </a:p>
          <a:p>
            <a:pPr algn="just" defTabSz="449580">
              <a:lnSpc>
                <a:spcPct val="120000"/>
              </a:lnSpc>
              <a:spcBef>
                <a:spcPts val="800"/>
              </a:spcBef>
              <a:defRPr sz="1400">
                <a:uFill>
                  <a:solidFill>
                    <a:srgbClr val="000000"/>
                  </a:solidFill>
                </a:uFill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Pomimo braku specjalnych funduszy przeznaczonych na cele Platformy S3, istnieją różne programy finansowania w UE, które można wykorzystać w przyszłych projektach, podobnie jak wykorzystanie pożyczek z IOB / regionalnych i krajowych banków.</a:t>
            </a:r>
          </a:p>
          <a:p>
            <a:pPr algn="just" defTabSz="449580">
              <a:lnSpc>
                <a:spcPct val="120000"/>
              </a:lnSpc>
              <a:spcBef>
                <a:spcPts val="800"/>
              </a:spcBef>
              <a:defRPr sz="1400">
                <a:uFill>
                  <a:solidFill>
                    <a:srgbClr val="000000"/>
                  </a:solidFill>
                </a:uFill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Usługi doradztwa ekspertów finansowych będą zapewnione partnerstwom na konkretne pomysły projektów, a wybór zostanie przeprowadzony na drodze przetargów.</a:t>
            </a:r>
            <a:endParaRPr lang="pl-PL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ous-titre 7"/>
          <p:cNvSpPr txBox="1">
            <a:spLocks noGrp="1"/>
          </p:cNvSpPr>
          <p:nvPr>
            <p:ph type="body" sz="quarter" idx="1"/>
          </p:nvPr>
        </p:nvSpPr>
        <p:spPr>
          <a:xfrm>
            <a:off x="101600" y="6309319"/>
            <a:ext cx="3428133" cy="432052"/>
          </a:xfrm>
          <a:prstGeom prst="rect">
            <a:avLst/>
          </a:prstGeom>
        </p:spPr>
        <p:txBody>
          <a:bodyPr/>
          <a:lstStyle/>
          <a:p>
            <a:r>
              <a:t>Zapraszam do zadawania pytań</a:t>
            </a:r>
          </a:p>
        </p:txBody>
      </p:sp>
      <p:sp>
        <p:nvSpPr>
          <p:cNvPr id="736" name="Titre 1"/>
          <p:cNvSpPr txBox="1"/>
          <p:nvPr/>
        </p:nvSpPr>
        <p:spPr>
          <a:xfrm>
            <a:off x="3851919" y="2780926"/>
            <a:ext cx="4968555" cy="646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576072">
              <a:defRPr sz="40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Dziękuję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680" name="Rectangle 2"/>
          <p:cNvSpPr txBox="1"/>
          <p:nvPr/>
        </p:nvSpPr>
        <p:spPr>
          <a:xfrm>
            <a:off x="543958" y="437544"/>
            <a:ext cx="7196394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>
                <a:solidFill>
                  <a:srgbClr val="1F497D"/>
                </a:solidFill>
              </a:rPr>
              <a:t>Informacje ogólne o Chemicznym </a:t>
            </a:r>
            <a:r>
              <a:rPr lang="pl-PL" sz="2000" b="1" dirty="0" smtClean="0">
                <a:solidFill>
                  <a:srgbClr val="1F497D"/>
                </a:solidFill>
              </a:rPr>
              <a:t>Obszarze Tematycznym</a:t>
            </a:r>
            <a:endParaRPr sz="2000" b="1" dirty="0">
              <a:solidFill>
                <a:srgbClr val="1F497D"/>
              </a:solidFill>
            </a:endParaRPr>
          </a:p>
        </p:txBody>
      </p:sp>
      <p:sp>
        <p:nvSpPr>
          <p:cNvPr id="681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Prostokąt 5"/>
          <p:cNvSpPr/>
          <p:nvPr/>
        </p:nvSpPr>
        <p:spPr>
          <a:xfrm>
            <a:off x="574179" y="1340768"/>
            <a:ext cx="7742238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Obszarem tematycznym Partnerstwa jest </a:t>
            </a: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przemysł chemiczny 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i </a:t>
            </a: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powiązane gałęzie tego przemysłu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. </a:t>
            </a:r>
          </a:p>
          <a:p>
            <a:pPr algn="just" hangingPunct="0">
              <a:lnSpc>
                <a:spcPct val="150000"/>
              </a:lnSpc>
            </a:pPr>
            <a:endParaRPr lang="pl-PL" sz="1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endParaRPr lang="pl-PL" sz="100" dirty="0">
              <a:latin typeface="Arial"/>
              <a:ea typeface="Arial"/>
              <a:cs typeface="Arial"/>
            </a:endParaRPr>
          </a:p>
          <a:p>
            <a:pPr algn="just" hangingPunct="0">
              <a:lnSpc>
                <a:spcPct val="150000"/>
              </a:lnSpc>
            </a:pPr>
            <a:endParaRPr lang="pl-PL" sz="1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endParaRPr lang="pl-PL" sz="100" dirty="0">
              <a:latin typeface="Arial"/>
              <a:ea typeface="Arial"/>
              <a:cs typeface="Arial"/>
            </a:endParaRPr>
          </a:p>
          <a:p>
            <a:pPr algn="just" hangingPunct="0">
              <a:lnSpc>
                <a:spcPct val="150000"/>
              </a:lnSpc>
            </a:pPr>
            <a:endParaRPr lang="pl-PL" sz="100" kern="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Głównym celem jest </a:t>
            </a: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modernizacja przemysłu chemicznego do zrównoważonego, efektywnego energetycznie i </a:t>
            </a:r>
            <a:r>
              <a:rPr lang="pl-PL" sz="1200" b="1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zasobooszczędnego</a:t>
            </a: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 sektora, który jest konkurencyjny na skalę światową i zapewnia innowacyjne rozwiązania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.</a:t>
            </a:r>
          </a:p>
          <a:p>
            <a:pPr algn="just" hangingPunct="0">
              <a:lnSpc>
                <a:spcPct val="150000"/>
              </a:lnSpc>
            </a:pPr>
            <a:endParaRPr lang="pl-PL" sz="1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endParaRPr lang="pl-PL" sz="100" dirty="0">
              <a:latin typeface="Arial"/>
              <a:ea typeface="Arial"/>
              <a:cs typeface="Arial"/>
            </a:endParaRPr>
          </a:p>
          <a:p>
            <a:pPr algn="just" hangingPunct="0">
              <a:lnSpc>
                <a:spcPct val="150000"/>
              </a:lnSpc>
            </a:pPr>
            <a:endParaRPr lang="pl-PL" sz="1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endParaRPr lang="pl-PL" sz="100" dirty="0">
              <a:latin typeface="Arial"/>
              <a:ea typeface="Arial"/>
              <a:cs typeface="Arial"/>
            </a:endParaRPr>
          </a:p>
          <a:p>
            <a:pPr algn="just" hangingPunct="0">
              <a:lnSpc>
                <a:spcPct val="150000"/>
              </a:lnSpc>
            </a:pPr>
            <a:endParaRPr lang="pl-PL" sz="1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endParaRPr lang="pl-PL" sz="100" kern="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 hangingPunct="0">
              <a:lnSpc>
                <a:spcPct val="150000"/>
              </a:lnSpc>
            </a:pP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Obszar tematyczny koncentruje się na nowych technologiach, metodach produkcji, inteligentnych materiałach i modelach biznesowych mających na celu:</a:t>
            </a:r>
          </a:p>
          <a:p>
            <a:pPr marL="171450" indent="-171450" algn="just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zrównoważoną produkcję opartą 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na surowcach odnawialnych i czystej energii (zdekarbonizowana energia kopalna oraz energia słoneczna i wiatrowa) przyczyniając się do realizacji celów związanych z ochroną środowiska,</a:t>
            </a:r>
          </a:p>
          <a:p>
            <a:pPr marL="171450" indent="-171450" algn="just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ograniczenie emisji gazów cieplarnianych (głównie 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CO2) oraz </a:t>
            </a: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zużycia energii i zasobów 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w zakładach chemicznych,</a:t>
            </a:r>
          </a:p>
          <a:p>
            <a:pPr marL="171450" indent="-171450" algn="just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promowanie nowych łańcuchów wartości 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o wysokiej wartości dodanej i ich integracja ponad granicami regionalnymi i między sektorami, takimi jak logistyka, rolnictwo, leśnictwo, energia itp., w sposób uwzględniający komplementarność regionalnych specjalizacji,</a:t>
            </a:r>
          </a:p>
          <a:p>
            <a:pPr marL="171450" indent="-171450" algn="just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2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wsparcie dla produktów </a:t>
            </a:r>
            <a:r>
              <a:rPr lang="pl-PL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rynkowych, </a:t>
            </a:r>
            <a:r>
              <a:rPr lang="pl-PL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skalowalnych, instalacji pilotażowych i demonstracyjnych</a:t>
            </a:r>
            <a:r>
              <a:rPr lang="pl-PL" sz="12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.</a:t>
            </a:r>
          </a:p>
          <a:p>
            <a:pPr algn="just" hangingPunct="0">
              <a:lnSpc>
                <a:spcPct val="150000"/>
              </a:lnSpc>
            </a:pPr>
            <a:endParaRPr lang="pl-PL" sz="12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>
                <a:latin typeface="Arial"/>
                <a:ea typeface="Arial"/>
                <a:cs typeface="Arial"/>
              </a:rPr>
              <a:t>Te cele cząstkowe zostaną osiągnięte poprzez poprawę współpracy i uzasadnienia dla inwestycji, łącznie z połączonym finansowaniem publicznym i prywatnym.</a:t>
            </a:r>
          </a:p>
          <a:p>
            <a:pPr algn="just" hangingPunct="0">
              <a:lnSpc>
                <a:spcPct val="150000"/>
              </a:lnSpc>
            </a:pPr>
            <a:endParaRPr lang="pl-PL"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Espace réservé du texte 2"/>
          <p:cNvSpPr txBox="1">
            <a:spLocks noGrp="1"/>
          </p:cNvSpPr>
          <p:nvPr>
            <p:ph type="sldNum" sz="quarter" idx="2"/>
          </p:nvPr>
        </p:nvSpPr>
        <p:spPr>
          <a:xfrm>
            <a:off x="8868812" y="6528636"/>
            <a:ext cx="167708" cy="214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cxnSp>
        <p:nvCxnSpPr>
          <p:cNvPr id="3" name="Łącznik prosty 2"/>
          <p:cNvCxnSpPr/>
          <p:nvPr/>
        </p:nvCxnSpPr>
        <p:spPr>
          <a:xfrm>
            <a:off x="323528" y="942537"/>
            <a:ext cx="7992888" cy="0"/>
          </a:xfrm>
          <a:prstGeom prst="line">
            <a:avLst/>
          </a:prstGeom>
          <a:noFill/>
          <a:ln w="25400" cap="flat">
            <a:solidFill>
              <a:srgbClr val="92D05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Prostokąt 7"/>
          <p:cNvSpPr/>
          <p:nvPr/>
        </p:nvSpPr>
        <p:spPr>
          <a:xfrm>
            <a:off x="323528" y="1269915"/>
            <a:ext cx="410445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buClr>
                <a:srgbClr val="92D050"/>
              </a:buClr>
            </a:pPr>
            <a:r>
              <a:rPr lang="pl-PL" sz="1300" b="1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Priorytetowe </a:t>
            </a:r>
            <a:r>
              <a:rPr lang="pl-PL" sz="13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dla Platformy obszary technologiczne</a:t>
            </a:r>
            <a:r>
              <a:rPr lang="pl-PL" sz="1300" b="1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:</a:t>
            </a:r>
          </a:p>
          <a:p>
            <a:pPr hangingPunct="0">
              <a:lnSpc>
                <a:spcPct val="200000"/>
              </a:lnSpc>
              <a:buClr>
                <a:srgbClr val="92D050"/>
              </a:buClr>
            </a:pPr>
            <a:endParaRPr lang="pl-PL" sz="13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materiałów „</a:t>
            </a:r>
            <a:r>
              <a:rPr lang="pl-PL" sz="1300" kern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circular</a:t>
            </a:r>
            <a:r>
              <a:rPr lang="pl-PL" sz="1300" kern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” </a:t>
            </a: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i </a:t>
            </a:r>
            <a:r>
              <a:rPr lang="pl-PL" sz="13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biopochodnych</a:t>
            </a: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,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odnawialnych i </a:t>
            </a:r>
            <a:r>
              <a:rPr lang="pl-PL" sz="13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biopochodnych</a:t>
            </a: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 chemicznych bloków budulcowych,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nowych </a:t>
            </a:r>
            <a:r>
              <a:rPr lang="pl-PL" sz="13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biocząsteczek</a:t>
            </a: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 z ligniny o wysokiej wartości dodanej,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bionawozów</a:t>
            </a: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,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wysokowydajnych materiały,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kluczowych technologii wspomagających.</a:t>
            </a:r>
            <a:endParaRPr lang="en-US" sz="1300" kern="0" dirty="0">
              <a:solidFill>
                <a:srgbClr val="000000"/>
              </a:solidFill>
              <a:latin typeface="Apple Chancery" panose="03020702040506060504" pitchFamily="66" charset="0"/>
              <a:ea typeface="Arial"/>
              <a:cs typeface="Arial"/>
              <a:sym typeface="Calibri"/>
            </a:endParaRPr>
          </a:p>
        </p:txBody>
      </p:sp>
      <p:sp>
        <p:nvSpPr>
          <p:cNvPr id="9" name="Rectangle 2"/>
          <p:cNvSpPr txBox="1"/>
          <p:nvPr/>
        </p:nvSpPr>
        <p:spPr>
          <a:xfrm>
            <a:off x="479153" y="437544"/>
            <a:ext cx="842486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/>
              <a:t>Informacje ogólne o Chemicznym Obszarze Tematycznym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414" y="5689709"/>
            <a:ext cx="569171" cy="569171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572001" y="1249304"/>
            <a:ext cx="424847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  <a:buClr>
                <a:srgbClr val="92D050"/>
              </a:buClr>
            </a:pPr>
            <a:r>
              <a:rPr lang="pl-PL" sz="13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Priorytetowe obszary tematyczne dla wspieranych inwestycji:</a:t>
            </a:r>
          </a:p>
          <a:p>
            <a:pPr hangingPunct="0">
              <a:lnSpc>
                <a:spcPct val="200000"/>
              </a:lnSpc>
              <a:buClr>
                <a:srgbClr val="92D050"/>
              </a:buClr>
            </a:pPr>
            <a:endParaRPr lang="pl-PL" sz="1300" b="1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Zaawansowane technologie pakowania nastawione na mniejsze zużycie energii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Bio</a:t>
            </a: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-farmaceutyki i biologia syntetyczna, łącząca nauki przyrodnicze i przemysł chemiczny</a:t>
            </a:r>
          </a:p>
          <a:p>
            <a:pPr marL="285750" indent="-285750" hangingPunct="0">
              <a:lnSpc>
                <a:spcPct val="200000"/>
              </a:lnSpc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Technologie ochrony środowiska (przetwarzanie i recykling odpadów, odzyskiwanie osadu itp.)</a:t>
            </a:r>
          </a:p>
        </p:txBody>
      </p:sp>
    </p:spTree>
    <p:extLst>
      <p:ext uri="{BB962C8B-B14F-4D97-AF65-F5344CB8AC3E}">
        <p14:creationId xmlns:p14="http://schemas.microsoft.com/office/powerpoint/2010/main" val="2901944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Espace réservé du texte 2"/>
          <p:cNvSpPr txBox="1">
            <a:spLocks noGrp="1"/>
          </p:cNvSpPr>
          <p:nvPr>
            <p:ph type="sldNum" sz="quarter" idx="2"/>
          </p:nvPr>
        </p:nvSpPr>
        <p:spPr>
          <a:xfrm>
            <a:off x="8868812" y="6528636"/>
            <a:ext cx="167708" cy="214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cxnSp>
        <p:nvCxnSpPr>
          <p:cNvPr id="3" name="Łącznik prosty 2"/>
          <p:cNvCxnSpPr/>
          <p:nvPr/>
        </p:nvCxnSpPr>
        <p:spPr>
          <a:xfrm>
            <a:off x="323528" y="942537"/>
            <a:ext cx="7992888" cy="0"/>
          </a:xfrm>
          <a:prstGeom prst="line">
            <a:avLst/>
          </a:prstGeom>
          <a:noFill/>
          <a:ln w="25400" cap="flat">
            <a:solidFill>
              <a:srgbClr val="92D05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angle 2"/>
          <p:cNvSpPr txBox="1"/>
          <p:nvPr/>
        </p:nvSpPr>
        <p:spPr>
          <a:xfrm>
            <a:off x="479153" y="437544"/>
            <a:ext cx="842486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360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>
              <a:defRPr sz="20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sz="2000" b="1" kern="0" dirty="0" smtClean="0">
                <a:sym typeface="Calibri"/>
              </a:rPr>
              <a:t>Interesariusze</a:t>
            </a:r>
            <a:endParaRPr sz="2000" b="1" kern="0" dirty="0">
              <a:sym typeface="Calibri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8"/>
            <a:ext cx="5400600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pl-PL" sz="13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Regiony zaangażowane w projekt (liderzy):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Limburg/</a:t>
            </a: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South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Netherlands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(NL)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Lombardy (IT)</a:t>
            </a:r>
          </a:p>
          <a:p>
            <a:pPr hangingPunct="0">
              <a:lnSpc>
                <a:spcPct val="150000"/>
              </a:lnSpc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hangingPunct="0">
              <a:lnSpc>
                <a:spcPct val="150000"/>
              </a:lnSpc>
            </a:pPr>
            <a:r>
              <a:rPr lang="pl-PL" sz="1300" b="1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Regiony zaangażowane w projekt (członkowie</a:t>
            </a:r>
            <a:r>
              <a:rPr lang="pl-PL" sz="1300" kern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):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Catalonia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 (ES)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Central </a:t>
            </a: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Ostrobothnia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 (FI)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Mazowieckie (PL)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Sachsen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 Anhalt (DE)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Wallonia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 (BE)</a:t>
            </a:r>
          </a:p>
          <a:p>
            <a:pPr marL="285750" indent="-285750" hangingPunct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Ústí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 nad </a:t>
            </a:r>
            <a:r>
              <a:rPr lang="pl-PL" sz="1300" kern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Labem</a:t>
            </a:r>
            <a:r>
              <a:rPr lang="pl-PL" sz="1300" kern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Calibri"/>
              </a:rPr>
              <a:t> (CZ)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014122"/>
            <a:ext cx="3844144" cy="563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4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686" name="Rechteck 1"/>
          <p:cNvSpPr txBox="1"/>
          <p:nvPr/>
        </p:nvSpPr>
        <p:spPr>
          <a:xfrm>
            <a:off x="560568" y="1780768"/>
            <a:ext cx="8022864" cy="3029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algn="just" defTabSz="449580">
              <a:lnSpc>
                <a:spcPct val="150000"/>
              </a:lnSpc>
              <a:spcBef>
                <a:spcPts val="800"/>
              </a:spcBef>
              <a:defRPr sz="2000" b="1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pl-PL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Cel nadrzędny – wizja:</a:t>
            </a:r>
          </a:p>
          <a:p>
            <a:pPr marL="285750" indent="-285750" algn="just" defTabSz="449580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ü"/>
              <a:defRPr sz="1400">
                <a:uFill>
                  <a:solidFill>
                    <a:srgbClr val="000000"/>
                  </a:solidFill>
                </a:uFill>
              </a:defRPr>
            </a:pPr>
            <a:r>
              <a:rPr lang="pl-PL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Modernizacja przemysłu chemicznego w kierunku zrównoważonego, efektywnego energetycznie i oszczędnego sektora</a:t>
            </a:r>
          </a:p>
          <a:p>
            <a:pPr lvl="1" indent="457200" algn="just" defTabSz="449580">
              <a:lnSpc>
                <a:spcPct val="150000"/>
              </a:lnSpc>
              <a:spcBef>
                <a:spcPts val="800"/>
              </a:spcBef>
              <a:defRPr sz="1400">
                <a:uFill>
                  <a:solidFill>
                    <a:srgbClr val="000000"/>
                  </a:solidFill>
                </a:uFill>
              </a:defRPr>
            </a:pPr>
            <a:endParaRPr lang="pl-PL" sz="1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indent="457200" algn="just" defTabSz="449580">
              <a:lnSpc>
                <a:spcPct val="150000"/>
              </a:lnSpc>
              <a:spcBef>
                <a:spcPts val="800"/>
              </a:spcBef>
              <a:defRPr sz="1400">
                <a:uFill>
                  <a:solidFill>
                    <a:srgbClr val="000000"/>
                  </a:solidFill>
                </a:uFill>
              </a:defRPr>
            </a:pPr>
            <a:endParaRPr lang="pl-PL" sz="1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algn="just" defTabSz="449580">
              <a:lnSpc>
                <a:spcPct val="150000"/>
              </a:lnSpc>
              <a:spcBef>
                <a:spcPts val="800"/>
              </a:spcBef>
              <a:tabLst>
                <a:tab pos="85725" algn="l"/>
              </a:tabLst>
              <a:defRPr sz="2000" b="1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pl-PL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Jak go osiągnąć?</a:t>
            </a:r>
          </a:p>
          <a:p>
            <a:pPr marL="285750" indent="-285750" algn="just" defTabSz="449580">
              <a:lnSpc>
                <a:spcPct val="150000"/>
              </a:lnSpc>
              <a:spcBef>
                <a:spcPts val="800"/>
              </a:spcBef>
              <a:buFont typeface="Wingdings" panose="05000000000000000000" pitchFamily="2" charset="2"/>
              <a:buChar char="ü"/>
              <a:defRPr sz="1400">
                <a:uFill>
                  <a:solidFill>
                    <a:srgbClr val="000000"/>
                  </a:solidFill>
                </a:uFill>
              </a:defRPr>
            </a:pPr>
            <a:r>
              <a:rPr lang="pl-PL" sz="1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Poprzez budowanie wspólnych projektów inwestycyjnych i działania w zakresie współpracy</a:t>
            </a:r>
            <a:endParaRPr lang="pl-PL" sz="15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87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>
                <a:solidFill>
                  <a:srgbClr val="1F497D"/>
                </a:solidFill>
              </a:rPr>
              <a:t>Cel i sposób jego osiągnięcia</a:t>
            </a:r>
            <a:endParaRPr sz="2000" b="1" dirty="0">
              <a:solidFill>
                <a:srgbClr val="1F497D"/>
              </a:solidFill>
            </a:endParaRPr>
          </a:p>
        </p:txBody>
      </p:sp>
      <p:sp>
        <p:nvSpPr>
          <p:cNvPr id="688" name="Łącznik prosty 2"/>
          <p:cNvSpPr/>
          <p:nvPr/>
        </p:nvSpPr>
        <p:spPr>
          <a:xfrm>
            <a:off x="5487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2" t="62756" r="30474" b="7224"/>
          <a:stretch/>
        </p:blipFill>
        <p:spPr bwMode="auto">
          <a:xfrm>
            <a:off x="8420228" y="5919990"/>
            <a:ext cx="293680" cy="44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82" t="65632" r="4573" b="10850"/>
          <a:stretch/>
        </p:blipFill>
        <p:spPr bwMode="auto">
          <a:xfrm>
            <a:off x="2627784" y="5961939"/>
            <a:ext cx="412304" cy="39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6" t="39481" r="54812" b="40331"/>
          <a:stretch/>
        </p:blipFill>
        <p:spPr bwMode="auto">
          <a:xfrm>
            <a:off x="6444208" y="5980177"/>
            <a:ext cx="335627" cy="36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9" t="10836" r="29031" b="67559"/>
          <a:stretch/>
        </p:blipFill>
        <p:spPr bwMode="auto">
          <a:xfrm>
            <a:off x="4570623" y="6010950"/>
            <a:ext cx="365728" cy="34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081" r="78420" b="62822"/>
          <a:stretch/>
        </p:blipFill>
        <p:spPr bwMode="auto">
          <a:xfrm>
            <a:off x="899592" y="5886207"/>
            <a:ext cx="406447" cy="54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694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95" name="Rechteck 1"/>
          <p:cNvSpPr txBox="1"/>
          <p:nvPr/>
        </p:nvSpPr>
        <p:spPr>
          <a:xfrm>
            <a:off x="588639" y="1844824"/>
            <a:ext cx="8022864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algn="just" defTabSz="449580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defRPr sz="2000" b="1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Cel:  protokół inwestycyjny</a:t>
            </a:r>
          </a:p>
          <a:p>
            <a:pPr algn="just" defTabSz="457200">
              <a:lnSpc>
                <a:spcPct val="150000"/>
              </a:lnSpc>
              <a:spcAft>
                <a:spcPts val="1000"/>
              </a:spcAft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Porozumienie zaangażowanych w Platformę Partnerów </a:t>
            </a:r>
            <a:r>
              <a:rPr lang="pl-PL" sz="1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ws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listy projektów i zobowiązanie do:</a:t>
            </a:r>
          </a:p>
          <a:p>
            <a:pPr marL="140367" lvl="5" indent="-140367" algn="just" defTabSz="457200">
              <a:lnSpc>
                <a:spcPct val="150000"/>
              </a:lnSpc>
              <a:spcAft>
                <a:spcPts val="1000"/>
              </a:spcAft>
              <a:buSzPct val="100000"/>
              <a:buChar char="•"/>
              <a:defRPr sz="1600"/>
            </a:pPr>
            <a:r>
              <a:rPr lang="pl-PL" sz="1600" dirty="0"/>
              <a:t>przygotowania </a:t>
            </a:r>
            <a:r>
              <a:rPr lang="pl-PL" sz="1600" dirty="0" smtClean="0"/>
              <a:t>indywidualnych biznesplanów </a:t>
            </a:r>
            <a:r>
              <a:rPr lang="pl-PL" sz="1600" dirty="0"/>
              <a:t>dla przewidywanych </a:t>
            </a:r>
            <a:r>
              <a:rPr lang="pl-PL" sz="1600" dirty="0" smtClean="0"/>
              <a:t>inwestycji</a:t>
            </a:r>
            <a:endParaRPr lang="pl-PL" sz="16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140367" lvl="2" indent="-140367" algn="just" defTabSz="457200">
              <a:lnSpc>
                <a:spcPct val="150000"/>
              </a:lnSpc>
              <a:spcAft>
                <a:spcPts val="1000"/>
              </a:spcAft>
              <a:buSzPct val="100000"/>
              <a:buChar char="•"/>
              <a:defRPr sz="1600"/>
            </a:pPr>
            <a:r>
              <a:rPr lang="pl-PL" sz="1600" dirty="0"/>
              <a:t>znalezienia zasobów dla współfinansowania inwestycji przewidzianych w protokole inwestycyjnym</a:t>
            </a:r>
          </a:p>
        </p:txBody>
      </p:sp>
      <p:sp>
        <p:nvSpPr>
          <p:cNvPr id="6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 smtClean="0">
                <a:solidFill>
                  <a:srgbClr val="1F497D"/>
                </a:solidFill>
              </a:rPr>
              <a:t>Realne plany inwestycyjne</a:t>
            </a:r>
            <a:endParaRPr sz="2000" b="1" dirty="0">
              <a:solidFill>
                <a:srgbClr val="1F497D"/>
              </a:solidFill>
            </a:endParaRPr>
          </a:p>
        </p:txBody>
      </p:sp>
      <p:pic>
        <p:nvPicPr>
          <p:cNvPr id="7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2" t="62756" r="30474" b="7224"/>
          <a:stretch/>
        </p:blipFill>
        <p:spPr bwMode="auto">
          <a:xfrm>
            <a:off x="8420228" y="5919990"/>
            <a:ext cx="293680" cy="44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82" t="65632" r="4573" b="10850"/>
          <a:stretch/>
        </p:blipFill>
        <p:spPr bwMode="auto">
          <a:xfrm>
            <a:off x="2627784" y="5961939"/>
            <a:ext cx="412304" cy="39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6" t="39481" r="54812" b="40331"/>
          <a:stretch/>
        </p:blipFill>
        <p:spPr bwMode="auto">
          <a:xfrm>
            <a:off x="6444208" y="5980177"/>
            <a:ext cx="335627" cy="36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9" t="10836" r="29031" b="67559"/>
          <a:stretch/>
        </p:blipFill>
        <p:spPr bwMode="auto">
          <a:xfrm>
            <a:off x="4570623" y="6010950"/>
            <a:ext cx="365728" cy="34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static.vecteezy.com/system/resources/previews/000/119/138/original/free-science-and-laboratory-icons-vector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081" r="78420" b="62822"/>
          <a:stretch/>
        </p:blipFill>
        <p:spPr bwMode="auto">
          <a:xfrm>
            <a:off x="899592" y="5886207"/>
            <a:ext cx="406447" cy="54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701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2" name="Rechteck 1"/>
          <p:cNvSpPr txBox="1"/>
          <p:nvPr/>
        </p:nvSpPr>
        <p:spPr>
          <a:xfrm>
            <a:off x="560568" y="1412776"/>
            <a:ext cx="8022864" cy="517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Współdzielone centra technologiczne</a:t>
            </a:r>
            <a:r>
              <a:rPr lang="pl-PL" sz="1600" b="1" dirty="0" smtClean="0">
                <a:latin typeface="Calibri" panose="020F0502020204030204" pitchFamily="34" charset="0"/>
                <a:ea typeface="Times"/>
                <a:cs typeface="Times"/>
                <a:sym typeface="Times"/>
              </a:rPr>
              <a:t> </a:t>
            </a:r>
          </a:p>
          <a:p>
            <a:pPr lvl="8"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i="1" dirty="0" smtClean="0">
                <a:latin typeface="Calibri" panose="020F0502020204030204" pitchFamily="34" charset="0"/>
              </a:rPr>
              <a:t>Wspólne międzynarodowe centrum rozwoju technologicznego</a:t>
            </a:r>
          </a:p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Instrumenty finansowe </a:t>
            </a:r>
          </a:p>
          <a:p>
            <a:pPr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i="1" dirty="0" smtClean="0">
                <a:latin typeface="Calibri" panose="020F0502020204030204" pitchFamily="34" charset="0"/>
              </a:rPr>
              <a:t>Transgraniczny instrument finansowy (kapitałowy i dłużny) finansujący wdrażanie  nowych technologii w MŚP</a:t>
            </a:r>
          </a:p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Ponadregionalne narzędzia wsparcia</a:t>
            </a:r>
            <a:r>
              <a:rPr lang="pl-PL" sz="1600" b="1" dirty="0" smtClean="0">
                <a:latin typeface="Calibri" panose="020F0502020204030204" pitchFamily="34" charset="0"/>
                <a:ea typeface="Times"/>
                <a:cs typeface="Times"/>
                <a:sym typeface="Times"/>
              </a:rPr>
              <a:t>  </a:t>
            </a:r>
          </a:p>
          <a:p>
            <a:pPr lvl="2"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i="1" dirty="0" smtClean="0">
                <a:latin typeface="Calibri" panose="020F0502020204030204" pitchFamily="34" charset="0"/>
              </a:rPr>
              <a:t>Program voucherów dla MŚP na zakup usług za granicą. Stypendia dla młodych absolwentów</a:t>
            </a:r>
          </a:p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Platforma transgraniczna </a:t>
            </a:r>
          </a:p>
          <a:p>
            <a:pPr lvl="1"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i="1" dirty="0" smtClean="0">
                <a:latin typeface="Calibri" panose="020F0502020204030204" pitchFamily="34" charset="0"/>
              </a:rPr>
              <a:t>Grupowanie małych projektów MŚP w pakiety (łańcuch wartości dla klastrów o wymiarze międzynarodowym)</a:t>
            </a:r>
          </a:p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Projekty dużej skali </a:t>
            </a:r>
          </a:p>
          <a:p>
            <a:pPr lvl="2"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i="1" dirty="0" smtClean="0">
                <a:latin typeface="Calibri" panose="020F0502020204030204" pitchFamily="34" charset="0"/>
              </a:rPr>
              <a:t>Projekt jednej firmy, ale z udziałem międzynarodowych łańcuchów wartości</a:t>
            </a:r>
          </a:p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b="1" dirty="0" smtClean="0">
                <a:latin typeface="Calibri" panose="020F0502020204030204" pitchFamily="34" charset="0"/>
              </a:rPr>
              <a:t>Infrastruktura dużej skali</a:t>
            </a:r>
            <a:endParaRPr lang="pl-PL" sz="1600" b="1" dirty="0" smtClean="0">
              <a:latin typeface="Calibri" panose="020F0502020204030204" pitchFamily="34" charset="0"/>
              <a:ea typeface="Times"/>
              <a:cs typeface="Times"/>
              <a:sym typeface="Times"/>
            </a:endParaRPr>
          </a:p>
          <a:p>
            <a:pPr marL="171450" indent="-171450" algn="just" defTabSz="457200">
              <a:lnSpc>
                <a:spcPct val="150000"/>
              </a:lnSpc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 smtClean="0">
                <a:solidFill>
                  <a:srgbClr val="1F497D"/>
                </a:solidFill>
              </a:rPr>
              <a:t>Rodzaje projektów</a:t>
            </a:r>
            <a:endParaRPr sz="20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708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9" name="Rechteck 1"/>
          <p:cNvSpPr txBox="1"/>
          <p:nvPr/>
        </p:nvSpPr>
        <p:spPr>
          <a:xfrm>
            <a:off x="560568" y="1412776"/>
            <a:ext cx="8022864" cy="526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Władze regionalne – ich udział jest konieczny aby:</a:t>
            </a:r>
          </a:p>
          <a:p>
            <a:pPr marL="285750" indent="-285750" algn="just" defTabSz="457200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priorytety inwestycyjne były zgodne ze politykami strategicznymi i regionalnymi narzędziami finansowymi;</a:t>
            </a:r>
          </a:p>
          <a:p>
            <a:pPr marL="285750" indent="-285750" algn="just" defTabSz="457200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zidentyfikować regionalnych interesariuszy, którzy byliby zainteresowani współpracą w ramach partnerstwa i którzy mają taką możliwość.</a:t>
            </a:r>
          </a:p>
          <a:p>
            <a:pPr algn="just" defTabSz="457200">
              <a:lnSpc>
                <a:spcPct val="150000"/>
              </a:lnSpc>
              <a:buClr>
                <a:srgbClr val="000000"/>
              </a:buClr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  <a:ea typeface="Times"/>
              <a:cs typeface="Times"/>
              <a:sym typeface="Times"/>
            </a:endParaRPr>
          </a:p>
          <a:p>
            <a:pPr algn="just" defTabSz="457200">
              <a:lnSpc>
                <a:spcPct val="150000"/>
              </a:lnSpc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Przemysł i B+R (klastry, firmy, MŚP, centra technologiczne itp.) </a:t>
            </a:r>
            <a:r>
              <a:rPr lang="pl-PL" sz="1600" dirty="0">
                <a:latin typeface="Calibri" panose="020F0502020204030204" pitchFamily="34" charset="0"/>
              </a:rPr>
              <a:t>- ich udział jest konieczny </a:t>
            </a:r>
            <a:r>
              <a:rPr lang="pl-PL" sz="1600" dirty="0" smtClean="0">
                <a:latin typeface="Calibri" panose="020F0502020204030204" pitchFamily="34" charset="0"/>
              </a:rPr>
              <a:t>gdyż mają wiedzę na temat tego:</a:t>
            </a:r>
          </a:p>
          <a:p>
            <a:pPr marL="285750" indent="-285750" algn="just" defTabSz="4572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jakie projekty są potrzebne, aby stawić czoła wyzwaniom przed którymi stoi branża;</a:t>
            </a:r>
          </a:p>
          <a:p>
            <a:pPr marL="285750" indent="-285750" algn="just" defTabSz="457200">
              <a:lnSpc>
                <a:spcPct val="150000"/>
              </a:lnSpc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jakie rodzaje rozwiązań są rozwijane i które mogą być komercjalizowane.</a:t>
            </a:r>
          </a:p>
          <a:p>
            <a:pPr marL="285750" indent="-285750" algn="just" defTabSz="457200">
              <a:lnSpc>
                <a:spcPct val="150000"/>
              </a:lnSpc>
              <a:buFont typeface="Wingdings" panose="05000000000000000000" pitchFamily="2" charset="2"/>
              <a:buChar char="ü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</a:endParaRPr>
          </a:p>
          <a:p>
            <a:pPr algn="just" defTabSz="457200">
              <a:lnSpc>
                <a:spcPct val="150000"/>
              </a:lnSpc>
              <a:buClr>
                <a:srgbClr val="000000"/>
              </a:buClr>
              <a:buSzPct val="100000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pl-PL" sz="1600" dirty="0" smtClean="0">
                <a:latin typeface="Calibri" panose="020F0502020204030204" pitchFamily="34" charset="0"/>
              </a:rPr>
              <a:t>Instytucje finansowe - regionalne / krajowe banki, instytucje finansowe UE itp.</a:t>
            </a:r>
          </a:p>
          <a:p>
            <a:pPr marL="228600" indent="-228600" algn="just" defTabSz="457200">
              <a:lnSpc>
                <a:spcPct val="150000"/>
              </a:lnSpc>
              <a:buClr>
                <a:srgbClr val="000000"/>
              </a:buClr>
              <a:buSzPct val="100000"/>
              <a:buChar char="•"/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 smtClean="0">
              <a:latin typeface="Calibri" panose="020F0502020204030204" pitchFamily="34" charset="0"/>
              <a:ea typeface="Times"/>
              <a:cs typeface="Times"/>
              <a:sym typeface="Times"/>
            </a:endParaRPr>
          </a:p>
          <a:p>
            <a:pPr algn="just" defTabSz="457200">
              <a:lnSpc>
                <a:spcPct val="150000"/>
              </a:lnSpc>
              <a:defRPr sz="1400">
                <a:latin typeface="Trebuchet MS"/>
                <a:ea typeface="Trebuchet MS"/>
                <a:cs typeface="Trebuchet MS"/>
                <a:sym typeface="Trebuchet MS"/>
              </a:defRPr>
            </a:pPr>
            <a:endParaRPr lang="pl-PL" sz="1600" dirty="0">
              <a:latin typeface="Calibri" panose="020F0502020204030204" pitchFamily="34" charset="0"/>
              <a:ea typeface="Times"/>
              <a:cs typeface="Times"/>
              <a:sym typeface="Times"/>
            </a:endParaRPr>
          </a:p>
        </p:txBody>
      </p:sp>
      <p:sp>
        <p:nvSpPr>
          <p:cNvPr id="6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 smtClean="0">
                <a:solidFill>
                  <a:srgbClr val="1F497D"/>
                </a:solidFill>
              </a:rPr>
              <a:t>Grupy zaangażowanych interesariuszy </a:t>
            </a:r>
            <a:endParaRPr sz="20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Espace réservé du texte 2"/>
          <p:cNvSpPr txBox="1">
            <a:spLocks noGrp="1"/>
          </p:cNvSpPr>
          <p:nvPr>
            <p:ph type="sldNum" sz="quarter" idx="4294967295"/>
          </p:nvPr>
        </p:nvSpPr>
        <p:spPr>
          <a:xfrm>
            <a:off x="8854689" y="6528636"/>
            <a:ext cx="181831" cy="2392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aphicFrame>
        <p:nvGraphicFramePr>
          <p:cNvPr id="714" name="Table"/>
          <p:cNvGraphicFramePr/>
          <p:nvPr>
            <p:extLst>
              <p:ext uri="{D42A27DB-BD31-4B8C-83A1-F6EECF244321}">
                <p14:modId xmlns:p14="http://schemas.microsoft.com/office/powerpoint/2010/main" val="1800254352"/>
              </p:ext>
            </p:extLst>
          </p:nvPr>
        </p:nvGraphicFramePr>
        <p:xfrm>
          <a:off x="766124" y="1947575"/>
          <a:ext cx="7982339" cy="253676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504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22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141">
                <a:tc>
                  <a:txBody>
                    <a:bodyPr/>
                    <a:lstStyle/>
                    <a:p>
                      <a:pPr algn="l" defTabSz="449580">
                        <a:lnSpc>
                          <a:spcPct val="107916"/>
                        </a:lnSpc>
                        <a:spcBef>
                          <a:spcPts val="80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lang="pl-PL" b="1" dirty="0" smtClean="0"/>
                        <a:t>Ustanowienie Partnerstwa </a:t>
                      </a:r>
                      <a:endParaRPr lang="pl-PL"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lipiec</a:t>
                      </a:r>
                      <a:r>
                        <a:rPr i="1" dirty="0"/>
                        <a:t> 2018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141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b="1" dirty="0"/>
                        <a:t>Scoping Note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luty</a:t>
                      </a:r>
                      <a:r>
                        <a:rPr i="1" dirty="0"/>
                        <a:t> 2019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141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lang="pl-PL" b="1" dirty="0" smtClean="0"/>
                        <a:t>Walidacja założeń</a:t>
                      </a:r>
                      <a:endParaRPr lang="pl-PL"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luty</a:t>
                      </a:r>
                      <a:r>
                        <a:rPr i="1" dirty="0"/>
                        <a:t> 2019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39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lang="pl-PL" b="1" dirty="0" smtClean="0"/>
                        <a:t>Mapowanie możliwości biznesowych i potencjału współpracy</a:t>
                      </a:r>
                      <a:endParaRPr lang="pl-PL"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marzec</a:t>
                      </a:r>
                      <a:r>
                        <a:rPr i="1" dirty="0"/>
                        <a:t> - </a:t>
                      </a:r>
                      <a:r>
                        <a:rPr i="1" dirty="0" err="1"/>
                        <a:t>kwiecień</a:t>
                      </a:r>
                      <a:r>
                        <a:rPr i="1" dirty="0"/>
                        <a:t> 2019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141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lang="pl-PL" b="1" dirty="0" smtClean="0"/>
                        <a:t>Mobilizacja kluczowych interesariuszy regionalnych</a:t>
                      </a:r>
                      <a:endParaRPr lang="pl-PL"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kwiecień</a:t>
                      </a:r>
                      <a:r>
                        <a:rPr i="1" dirty="0"/>
                        <a:t> – </a:t>
                      </a:r>
                      <a:r>
                        <a:rPr i="1" dirty="0" err="1"/>
                        <a:t>październik</a:t>
                      </a:r>
                      <a:r>
                        <a:rPr i="1" dirty="0"/>
                        <a:t> 2019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141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lang="pl-PL" b="1" dirty="0" smtClean="0"/>
                        <a:t>Rozwój projektów inwestycyjnych</a:t>
                      </a:r>
                      <a:endParaRPr lang="pl-PL"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jesień</a:t>
                      </a:r>
                      <a:r>
                        <a:rPr i="1" dirty="0"/>
                        <a:t> 2019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141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lang="pl-PL" b="1" dirty="0" smtClean="0"/>
                        <a:t>Biznesplan i montaż finansowy</a:t>
                      </a:r>
                      <a:endParaRPr lang="pl-PL"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/>
                        <a:t>instrument </a:t>
                      </a:r>
                      <a:r>
                        <a:rPr i="1" dirty="0" err="1"/>
                        <a:t>pomocy</a:t>
                      </a:r>
                      <a:r>
                        <a:rPr i="1" dirty="0"/>
                        <a:t> </a:t>
                      </a:r>
                      <a:r>
                        <a:rPr i="1" dirty="0" err="1"/>
                        <a:t>technicznej</a:t>
                      </a:r>
                      <a:r>
                        <a:rPr i="1" dirty="0"/>
                        <a:t> (TAF)</a:t>
                      </a:r>
                    </a:p>
                  </a:txBody>
                  <a:tcPr marL="50800" marR="50800" marT="50800" marB="5080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141"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b="1" dirty="0"/>
                        <a:t>Realizacja </a:t>
                      </a:r>
                      <a:r>
                        <a:rPr lang="pl-PL" b="1" dirty="0" smtClean="0"/>
                        <a:t>projektów inwestycyjnych</a:t>
                      </a:r>
                      <a:endParaRPr b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49580">
                        <a:spcBef>
                          <a:spcPts val="0"/>
                        </a:spcBef>
                        <a:defRPr sz="1400">
                          <a:uFill>
                            <a:solidFill>
                              <a:srgbClr val="000000"/>
                            </a:solidFill>
                          </a:uFill>
                          <a:sym typeface="Calibri"/>
                        </a:defRPr>
                      </a:pPr>
                      <a:r>
                        <a:rPr i="1" dirty="0" err="1"/>
                        <a:t>realizacja</a:t>
                      </a:r>
                      <a:r>
                        <a:rPr i="1" dirty="0"/>
                        <a:t> </a:t>
                      </a:r>
                      <a:r>
                        <a:rPr i="1" dirty="0" err="1"/>
                        <a:t>projektów</a:t>
                      </a:r>
                      <a:r>
                        <a:rPr i="1" dirty="0"/>
                        <a:t> </a:t>
                      </a:r>
                      <a:r>
                        <a:rPr i="1" dirty="0" err="1"/>
                        <a:t>inwestycyjnych</a:t>
                      </a:r>
                      <a:endParaRPr i="1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15" name="Rectangle 2"/>
          <p:cNvSpPr txBox="1"/>
          <p:nvPr/>
        </p:nvSpPr>
        <p:spPr>
          <a:xfrm>
            <a:off x="479153" y="437545"/>
            <a:ext cx="6621002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spcBef>
                <a:spcPts val="300"/>
              </a:spcBef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000" b="1" dirty="0">
                <a:solidFill>
                  <a:srgbClr val="1F497D"/>
                </a:solidFill>
              </a:rPr>
              <a:t>Kolejne kroki i działania do końca 2019 roku</a:t>
            </a:r>
          </a:p>
        </p:txBody>
      </p:sp>
      <p:sp>
        <p:nvSpPr>
          <p:cNvPr id="716" name="Łącznik prosty 2"/>
          <p:cNvSpPr/>
          <p:nvPr/>
        </p:nvSpPr>
        <p:spPr>
          <a:xfrm>
            <a:off x="574178" y="1193188"/>
            <a:ext cx="79928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17" name="Rechteck 1"/>
          <p:cNvSpPr txBox="1"/>
          <p:nvPr/>
        </p:nvSpPr>
        <p:spPr>
          <a:xfrm>
            <a:off x="509768" y="1780769"/>
            <a:ext cx="8022864" cy="333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indent="457200" defTabSz="449580">
              <a:lnSpc>
                <a:spcPct val="120000"/>
              </a:lnSpc>
              <a:spcBef>
                <a:spcPts val="800"/>
              </a:spcBef>
              <a:defRPr sz="1400" b="1">
                <a:solidFill>
                  <a:srgbClr val="535353"/>
                </a:solidFill>
                <a:uFill>
                  <a:solidFill>
                    <a:srgbClr val="000000"/>
                  </a:solidFill>
                </a:uFill>
              </a:defRPr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ON_project">
  <a:themeElements>
    <a:clrScheme name="INNOVATION_proj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0000FF"/>
      </a:hlink>
      <a:folHlink>
        <a:srgbClr val="FF00FF"/>
      </a:folHlink>
    </a:clrScheme>
    <a:fontScheme name="INNOVATION_proj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INNOVATION_proj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NNOVATION_project">
  <a:themeElements>
    <a:clrScheme name="INNOVATION_proj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0000FF"/>
      </a:hlink>
      <a:folHlink>
        <a:srgbClr val="FF00FF"/>
      </a:folHlink>
    </a:clrScheme>
    <a:fontScheme name="INNOVATION_proj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INNOVATION_proj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1254</Words>
  <Application>Microsoft Office PowerPoint</Application>
  <PresentationFormat>Pokaz na ekranie (4:3)</PresentationFormat>
  <Paragraphs>164</Paragraphs>
  <Slides>13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Apple Chancery</vt:lpstr>
      <vt:lpstr>Arial</vt:lpstr>
      <vt:lpstr>Calibri</vt:lpstr>
      <vt:lpstr>Times</vt:lpstr>
      <vt:lpstr>Trebuchet MS</vt:lpstr>
      <vt:lpstr>Webdings</vt:lpstr>
      <vt:lpstr>Wingdings</vt:lpstr>
      <vt:lpstr>INNOVATION_project</vt:lpstr>
      <vt:lpstr>Chemiczny Obszar Tematyczny  w ramach Platformy S3  na rzecz Modernizacji Przemysłu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Chemiczny Obszar Tematyczny  w ramach Platformy S3  na rzecz Modernizacji Przemysłu</dc:title>
  <dc:creator>Witek</dc:creator>
  <cp:lastModifiedBy>Sztark Sylwia</cp:lastModifiedBy>
  <cp:revision>33</cp:revision>
  <dcterms:modified xsi:type="dcterms:W3CDTF">2019-03-18T14:25:51Z</dcterms:modified>
</cp:coreProperties>
</file>