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05" r:id="rId2"/>
    <p:sldId id="306" r:id="rId3"/>
    <p:sldId id="307" r:id="rId4"/>
    <p:sldId id="308" r:id="rId5"/>
    <p:sldId id="309" r:id="rId6"/>
    <p:sldId id="310" r:id="rId7"/>
    <p:sldId id="311" r:id="rId8"/>
    <p:sldId id="313" r:id="rId9"/>
    <p:sldId id="314" r:id="rId10"/>
    <p:sldId id="324" r:id="rId11"/>
    <p:sldId id="312" r:id="rId12"/>
    <p:sldId id="325" r:id="rId13"/>
    <p:sldId id="326" r:id="rId14"/>
    <p:sldId id="327" r:id="rId15"/>
    <p:sldId id="329" r:id="rId16"/>
    <p:sldId id="330" r:id="rId17"/>
    <p:sldId id="328" r:id="rId18"/>
    <p:sldId id="317" r:id="rId19"/>
    <p:sldId id="331" r:id="rId20"/>
    <p:sldId id="332" r:id="rId21"/>
    <p:sldId id="340" r:id="rId22"/>
    <p:sldId id="339" r:id="rId23"/>
    <p:sldId id="333" r:id="rId24"/>
    <p:sldId id="334" r:id="rId25"/>
    <p:sldId id="335" r:id="rId26"/>
    <p:sldId id="336" r:id="rId27"/>
    <p:sldId id="341" r:id="rId28"/>
    <p:sldId id="342" r:id="rId29"/>
    <p:sldId id="323" r:id="rId30"/>
  </p:sldIdLst>
  <p:sldSz cx="9144000" cy="6858000" type="screen4x3"/>
  <p:notesSz cx="6794500" cy="99314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3357"/>
    <a:srgbClr val="008000"/>
    <a:srgbClr val="009900"/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872" autoAdjust="0"/>
    <p:restoredTop sz="94660"/>
  </p:normalViewPr>
  <p:slideViewPr>
    <p:cSldViewPr>
      <p:cViewPr varScale="1">
        <p:scale>
          <a:sx n="75" d="100"/>
          <a:sy n="75" d="100"/>
        </p:scale>
        <p:origin x="-3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49322DC-11A3-4BCF-BAA5-2487F65DC6B2}" type="datetimeFigureOut">
              <a:rPr lang="en-US"/>
              <a:pPr>
                <a:defRPr/>
              </a:pPr>
              <a:t>6/3/2011</a:t>
            </a:fld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2C10AD2-D3C6-43B8-8278-6D3FCA7EB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7C5FD13-7DBA-4E6F-AD60-BA34D4420EE0}" type="datetimeFigureOut">
              <a:rPr lang="pl-PL"/>
              <a:pPr>
                <a:defRPr/>
              </a:pPr>
              <a:t>2011-06-03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5600" cy="447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1628D7D-B7BF-4634-9498-63F31957474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D6712-DAD9-44F4-9B94-B7E01CDBDDFE}" type="datetime1">
              <a:rPr lang="pl-PL"/>
              <a:pPr>
                <a:defRPr/>
              </a:pPr>
              <a:t>2011-06-03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13349-F967-44CA-AD85-004D5E7A3BF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78D41-BFAC-43A5-BE21-48DBFE73E81C}" type="datetime1">
              <a:rPr lang="pl-PL"/>
              <a:pPr>
                <a:defRPr/>
              </a:pPr>
              <a:t>2011-06-03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BEA22-FD5E-4025-B264-90B3DB2F171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ADECF-A3F3-4123-8945-53C5D7E1D493}" type="datetime1">
              <a:rPr lang="pl-PL"/>
              <a:pPr>
                <a:defRPr/>
              </a:pPr>
              <a:t>2011-06-03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F9816-7414-4E72-8DA1-0B891CF19D3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D1CA2-891B-48D6-80A2-215C7DDD0F6A}" type="datetime1">
              <a:rPr lang="pl-PL"/>
              <a:pPr>
                <a:defRPr/>
              </a:pPr>
              <a:t>2011-06-03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D9C2B-6160-4E42-BF13-F72B8E00345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D0A24-1D03-45D8-B95A-7146D68CCB6F}" type="datetime1">
              <a:rPr lang="pl-PL"/>
              <a:pPr>
                <a:defRPr/>
              </a:pPr>
              <a:t>2011-06-03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1220A-A7EA-4705-A1EC-EA266263B98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0CD63-45FA-456E-91D8-C915200E891C}" type="datetime1">
              <a:rPr lang="pl-PL"/>
              <a:pPr>
                <a:defRPr/>
              </a:pPr>
              <a:t>2011-06-03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4CF9B-01D9-49D9-8780-2FE7A1A406C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EAA9A-5E17-4FD4-BBB8-CC9365318F3B}" type="datetime1">
              <a:rPr lang="pl-PL"/>
              <a:pPr>
                <a:defRPr/>
              </a:pPr>
              <a:t>2011-06-03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DB737-ED61-4600-B930-30A2F5C7302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17BC6-78C9-4031-9BD6-5E40AA54DA10}" type="datetime1">
              <a:rPr lang="pl-PL"/>
              <a:pPr>
                <a:defRPr/>
              </a:pPr>
              <a:t>2011-06-03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CBE4D-A985-4E55-AB4F-A5D3439D2F3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4CF0A-7F4A-4A15-BBDD-799ADBEA268F}" type="datetime1">
              <a:rPr lang="pl-PL"/>
              <a:pPr>
                <a:defRPr/>
              </a:pPr>
              <a:t>2011-06-03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3BC67-A676-4BEB-B6E7-AD7258948C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C8908-839A-42B9-BA39-781FCB5E9128}" type="datetime1">
              <a:rPr lang="pl-PL"/>
              <a:pPr>
                <a:defRPr/>
              </a:pPr>
              <a:t>2011-06-03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ECB74-361D-4708-9B72-C8A4AB03A8B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3F1D6-AD1B-4205-9FB8-F9082D28BC6C}" type="datetime1">
              <a:rPr lang="pl-PL"/>
              <a:pPr>
                <a:defRPr/>
              </a:pPr>
              <a:t>2011-06-03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D501B-2255-4021-AA40-53CC51FB8AB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01C672-4662-45B3-BC7B-52C609D50437}" type="datetime1">
              <a:rPr lang="pl-PL"/>
              <a:pPr>
                <a:defRPr/>
              </a:pPr>
              <a:t>2011-06-03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F3A58B-47CB-49D4-A2D9-417A0796F7D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pic>
        <p:nvPicPr>
          <p:cNvPr id="1031" name="Picture 7" descr="logotypy_claim1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468313" y="5445125"/>
            <a:ext cx="8207375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3132138" y="4581525"/>
            <a:ext cx="3024187" cy="1584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Grupa 20"/>
          <p:cNvGrpSpPr>
            <a:grpSpLocks/>
          </p:cNvGrpSpPr>
          <p:nvPr/>
        </p:nvGrpSpPr>
        <p:grpSpPr bwMode="auto">
          <a:xfrm>
            <a:off x="0" y="357188"/>
            <a:ext cx="9144000" cy="6500812"/>
            <a:chOff x="0" y="357166"/>
            <a:chExt cx="9144000" cy="6500834"/>
          </a:xfrm>
        </p:grpSpPr>
        <p:sp>
          <p:nvSpPr>
            <p:cNvPr id="4" name="Prostokąt 3"/>
            <p:cNvSpPr/>
            <p:nvPr/>
          </p:nvSpPr>
          <p:spPr>
            <a:xfrm>
              <a:off x="0" y="6500812"/>
              <a:ext cx="9144000" cy="357188"/>
            </a:xfrm>
            <a:prstGeom prst="rect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grpSp>
          <p:nvGrpSpPr>
            <p:cNvPr id="15365" name="Grupa 19"/>
            <p:cNvGrpSpPr>
              <a:grpSpLocks/>
            </p:cNvGrpSpPr>
            <p:nvPr/>
          </p:nvGrpSpPr>
          <p:grpSpPr bwMode="auto">
            <a:xfrm>
              <a:off x="357158" y="357166"/>
              <a:ext cx="8429684" cy="422629"/>
              <a:chOff x="357158" y="357166"/>
              <a:chExt cx="8429684" cy="422629"/>
            </a:xfrm>
          </p:grpSpPr>
          <p:pic>
            <p:nvPicPr>
              <p:cNvPr id="15366" name="Obraz 4" descr="logotyp(claim)_pl.gif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57158" y="357166"/>
                <a:ext cx="2214578" cy="4226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67" name="Obraz 6" descr="piktogramy_zestaw.gif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500826" y="357166"/>
                <a:ext cx="2286016" cy="32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5362" name="Rectangle 7"/>
          <p:cNvSpPr>
            <a:spLocks noGrp="1"/>
          </p:cNvSpPr>
          <p:nvPr>
            <p:ph type="title"/>
          </p:nvPr>
        </p:nvSpPr>
        <p:spPr>
          <a:xfrm>
            <a:off x="395288" y="1773238"/>
            <a:ext cx="8229600" cy="3084512"/>
          </a:xfrm>
        </p:spPr>
        <p:txBody>
          <a:bodyPr/>
          <a:lstStyle/>
          <a:p>
            <a:pPr eaLnBrk="1" hangingPunct="1"/>
            <a:r>
              <a:rPr lang="pl-PL" sz="240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pl-PL" sz="2400" smtClean="0">
                <a:solidFill>
                  <a:srgbClr val="FF0000"/>
                </a:solidFill>
                <a:latin typeface="Arial" charset="0"/>
              </a:rPr>
            </a:br>
            <a:r>
              <a:rPr lang="pl-PL" sz="3200" b="1" smtClean="0">
                <a:solidFill>
                  <a:srgbClr val="FF0000"/>
                </a:solidFill>
                <a:latin typeface="Arial" charset="0"/>
              </a:rPr>
              <a:t>II posiedzenie </a:t>
            </a:r>
            <a:br>
              <a:rPr lang="pl-PL" sz="3200" b="1" smtClean="0">
                <a:solidFill>
                  <a:srgbClr val="FF0000"/>
                </a:solidFill>
                <a:latin typeface="Arial" charset="0"/>
              </a:rPr>
            </a:br>
            <a:r>
              <a:rPr lang="pl-PL" sz="3200" b="1" smtClean="0">
                <a:solidFill>
                  <a:srgbClr val="FF0000"/>
                </a:solidFill>
                <a:latin typeface="Arial" charset="0"/>
              </a:rPr>
              <a:t>Mazowieckiej Rady Innowacyjności</a:t>
            </a:r>
            <a:r>
              <a:rPr lang="pl-PL" sz="240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pl-PL" sz="2400" smtClean="0">
                <a:solidFill>
                  <a:srgbClr val="FF0000"/>
                </a:solidFill>
                <a:latin typeface="Arial" charset="0"/>
              </a:rPr>
            </a:br>
            <a:r>
              <a:rPr lang="pl-PL" sz="240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pl-PL" sz="2400" smtClean="0">
                <a:solidFill>
                  <a:srgbClr val="FF0000"/>
                </a:solidFill>
                <a:latin typeface="Arial" charset="0"/>
              </a:rPr>
            </a:br>
            <a:r>
              <a:rPr lang="pl-PL" sz="240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pl-PL" sz="2400" smtClean="0">
                <a:solidFill>
                  <a:srgbClr val="FF0000"/>
                </a:solidFill>
                <a:latin typeface="Arial" charset="0"/>
              </a:rPr>
            </a:br>
            <a:r>
              <a:rPr lang="pl-PL" sz="2200" smtClean="0">
                <a:solidFill>
                  <a:schemeClr val="hlink"/>
                </a:solidFill>
                <a:latin typeface="Arial" charset="0"/>
              </a:rPr>
              <a:t/>
            </a:r>
            <a:br>
              <a:rPr lang="pl-PL" sz="2200" smtClean="0">
                <a:solidFill>
                  <a:schemeClr val="hlink"/>
                </a:solidFill>
                <a:latin typeface="Arial" charset="0"/>
              </a:rPr>
            </a:br>
            <a:r>
              <a:rPr lang="pl-PL" sz="2200" smtClean="0">
                <a:solidFill>
                  <a:schemeClr val="hlink"/>
                </a:solidFill>
                <a:latin typeface="Arial" charset="0"/>
              </a:rPr>
              <a:t/>
            </a:r>
            <a:br>
              <a:rPr lang="pl-PL" sz="2200" smtClean="0">
                <a:solidFill>
                  <a:schemeClr val="hlink"/>
                </a:solidFill>
                <a:latin typeface="Arial" charset="0"/>
              </a:rPr>
            </a:br>
            <a:r>
              <a:rPr lang="pl-PL" sz="1600" b="1" smtClean="0">
                <a:solidFill>
                  <a:srgbClr val="153357"/>
                </a:solidFill>
                <a:latin typeface="Arial" charset="0"/>
              </a:rPr>
              <a:t>Warszawa, dnia 6 czerwca 2011 r.</a:t>
            </a:r>
            <a:r>
              <a:rPr lang="pl-PL" sz="2400" smtClean="0">
                <a:latin typeface="Arial" charset="0"/>
              </a:rPr>
              <a:t> </a:t>
            </a:r>
            <a:endParaRPr lang="en-AU" sz="2400" smtClean="0">
              <a:latin typeface="Arial" charset="0"/>
            </a:endParaRPr>
          </a:p>
        </p:txBody>
      </p:sp>
      <p:sp>
        <p:nvSpPr>
          <p:cNvPr id="15363" name="Symbol zastępczy numeru slajdu 17"/>
          <p:cNvSpPr txBox="1">
            <a:spLocks noGrp="1"/>
          </p:cNvSpPr>
          <p:nvPr/>
        </p:nvSpPr>
        <p:spPr bwMode="auto">
          <a:xfrm>
            <a:off x="357188" y="6500813"/>
            <a:ext cx="42862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fld id="{D1F32144-2358-4FAE-9DD4-D583FFFB98B4}" type="slidenum">
              <a:rPr lang="pl-PL" sz="1200">
                <a:solidFill>
                  <a:schemeClr val="bg1"/>
                </a:solidFill>
                <a:cs typeface="Arial" charset="0"/>
              </a:rPr>
              <a:pPr/>
              <a:t>1</a:t>
            </a:fld>
            <a:endParaRPr lang="pl-PL" sz="120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Grupa 20"/>
          <p:cNvGrpSpPr>
            <a:grpSpLocks/>
          </p:cNvGrpSpPr>
          <p:nvPr/>
        </p:nvGrpSpPr>
        <p:grpSpPr bwMode="auto">
          <a:xfrm>
            <a:off x="0" y="357188"/>
            <a:ext cx="9144000" cy="6500812"/>
            <a:chOff x="0" y="357166"/>
            <a:chExt cx="9144000" cy="6500834"/>
          </a:xfrm>
        </p:grpSpPr>
        <p:sp>
          <p:nvSpPr>
            <p:cNvPr id="4" name="Prostokąt 3"/>
            <p:cNvSpPr/>
            <p:nvPr/>
          </p:nvSpPr>
          <p:spPr>
            <a:xfrm>
              <a:off x="0" y="6500812"/>
              <a:ext cx="9144000" cy="357188"/>
            </a:xfrm>
            <a:prstGeom prst="rect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grpSp>
          <p:nvGrpSpPr>
            <p:cNvPr id="24584" name="Grupa 19"/>
            <p:cNvGrpSpPr>
              <a:grpSpLocks/>
            </p:cNvGrpSpPr>
            <p:nvPr/>
          </p:nvGrpSpPr>
          <p:grpSpPr bwMode="auto">
            <a:xfrm>
              <a:off x="357158" y="357166"/>
              <a:ext cx="8429684" cy="422629"/>
              <a:chOff x="357158" y="357166"/>
              <a:chExt cx="8429684" cy="422629"/>
            </a:xfrm>
          </p:grpSpPr>
          <p:pic>
            <p:nvPicPr>
              <p:cNvPr id="24585" name="Obraz 4" descr="logotyp(claim)_pl.gif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57158" y="357166"/>
                <a:ext cx="2214578" cy="4226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4586" name="Obraz 6" descr="piktogramy_zestaw.gif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500826" y="357166"/>
                <a:ext cx="2286016" cy="32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4578" name="Symbol zastępczy numeru slajdu 17"/>
          <p:cNvSpPr txBox="1">
            <a:spLocks noGrp="1"/>
          </p:cNvSpPr>
          <p:nvPr/>
        </p:nvSpPr>
        <p:spPr bwMode="auto">
          <a:xfrm>
            <a:off x="357188" y="6500813"/>
            <a:ext cx="42862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fld id="{7025290F-2FFC-49E9-9EE3-F3FF5E614000}" type="slidenum">
              <a:rPr lang="pl-PL" sz="1200">
                <a:solidFill>
                  <a:schemeClr val="bg1"/>
                </a:solidFill>
                <a:cs typeface="Arial" charset="0"/>
              </a:rPr>
              <a:pPr/>
              <a:t>10</a:t>
            </a:fld>
            <a:endParaRPr lang="pl-PL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4579" name="Text Box 9"/>
          <p:cNvSpPr txBox="1">
            <a:spLocks noChangeArrowheads="1"/>
          </p:cNvSpPr>
          <p:nvPr/>
        </p:nvSpPr>
        <p:spPr bwMode="auto">
          <a:xfrm>
            <a:off x="0" y="765175"/>
            <a:ext cx="82804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>
                <a:solidFill>
                  <a:srgbClr val="153357"/>
                </a:solidFill>
              </a:rPr>
              <a:t>  Stan innowacyjności na Mazowszu – wybrane elementy</a:t>
            </a:r>
          </a:p>
          <a:p>
            <a:endParaRPr lang="pl-PL" sz="2000" b="1">
              <a:solidFill>
                <a:srgbClr val="153357"/>
              </a:solidFill>
            </a:endParaRPr>
          </a:p>
          <a:p>
            <a:endParaRPr lang="pl-PL"/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179388" y="1125538"/>
            <a:ext cx="8964612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342900" indent="-342900" algn="just">
              <a:spcBef>
                <a:spcPct val="30000"/>
              </a:spcBef>
            </a:pPr>
            <a:r>
              <a:rPr lang="pl-PL" sz="1600" b="1">
                <a:solidFill>
                  <a:srgbClr val="FF0000"/>
                </a:solidFill>
              </a:rPr>
              <a:t>I. Sektor biznesu</a:t>
            </a:r>
          </a:p>
          <a:p>
            <a:pPr marL="342900" indent="-342900" algn="just">
              <a:spcBef>
                <a:spcPct val="30000"/>
              </a:spcBef>
            </a:pPr>
            <a:endParaRPr lang="pl-PL" sz="1400"/>
          </a:p>
        </p:txBody>
      </p:sp>
      <p:sp>
        <p:nvSpPr>
          <p:cNvPr id="24581" name="Text Box 11"/>
          <p:cNvSpPr txBox="1">
            <a:spLocks noChangeArrowheads="1"/>
          </p:cNvSpPr>
          <p:nvPr/>
        </p:nvSpPr>
        <p:spPr bwMode="auto">
          <a:xfrm>
            <a:off x="323850" y="4437063"/>
            <a:ext cx="165576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273050" indent="-273050">
              <a:spcBef>
                <a:spcPct val="30000"/>
              </a:spcBef>
            </a:pPr>
            <a:endParaRPr lang="pl-PL"/>
          </a:p>
        </p:txBody>
      </p:sp>
      <p:sp>
        <p:nvSpPr>
          <p:cNvPr id="24582" name="Text Box 14"/>
          <p:cNvSpPr txBox="1">
            <a:spLocks noChangeArrowheads="1"/>
          </p:cNvSpPr>
          <p:nvPr/>
        </p:nvSpPr>
        <p:spPr bwMode="auto">
          <a:xfrm>
            <a:off x="179388" y="1484313"/>
            <a:ext cx="8856662" cy="3829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273050" indent="-273050">
              <a:spcBef>
                <a:spcPct val="30000"/>
              </a:spcBef>
            </a:pPr>
            <a:r>
              <a:rPr lang="pl-PL" sz="1600"/>
              <a:t>Według danych GUS spośród </a:t>
            </a:r>
            <a:r>
              <a:rPr lang="pl-PL" sz="1600" b="1">
                <a:solidFill>
                  <a:srgbClr val="FF0000"/>
                </a:solidFill>
              </a:rPr>
              <a:t>649,5 </a:t>
            </a:r>
            <a:r>
              <a:rPr lang="pl-PL" sz="1600"/>
              <a:t>tys. firm występujących w rejestrze REGON </a:t>
            </a:r>
          </a:p>
          <a:p>
            <a:pPr marL="273050" indent="-273050">
              <a:spcBef>
                <a:spcPct val="30000"/>
              </a:spcBef>
            </a:pPr>
            <a:r>
              <a:rPr lang="pl-PL" sz="1600"/>
              <a:t>na koniec 2008 r., w sektorze wysokiej i średniowysokiej techniki było </a:t>
            </a:r>
            <a:r>
              <a:rPr lang="pl-PL" sz="1600" b="1">
                <a:solidFill>
                  <a:srgbClr val="FF0000"/>
                </a:solidFill>
              </a:rPr>
              <a:t>12,2</a:t>
            </a:r>
            <a:r>
              <a:rPr lang="pl-PL" sz="1600"/>
              <a:t> tys. </a:t>
            </a:r>
          </a:p>
          <a:p>
            <a:pPr marL="273050" indent="-273050">
              <a:spcBef>
                <a:spcPct val="30000"/>
              </a:spcBef>
            </a:pPr>
            <a:r>
              <a:rPr lang="pl-PL" sz="1600"/>
              <a:t>firm, w usługach </a:t>
            </a:r>
            <a:r>
              <a:rPr lang="pl-PL" sz="1600" i="1"/>
              <a:t>high-tech</a:t>
            </a:r>
            <a:r>
              <a:rPr lang="pl-PL" sz="1600"/>
              <a:t> </a:t>
            </a:r>
            <a:r>
              <a:rPr lang="pl-PL" sz="1600" b="1">
                <a:solidFill>
                  <a:srgbClr val="FF0000"/>
                </a:solidFill>
              </a:rPr>
              <a:t>18,4 </a:t>
            </a:r>
            <a:r>
              <a:rPr lang="pl-PL" sz="1600"/>
              <a:t>tys, a w sektorze kontrolowanym przez kapitał zagraniczny </a:t>
            </a:r>
          </a:p>
          <a:p>
            <a:pPr marL="273050" indent="-273050">
              <a:spcBef>
                <a:spcPct val="30000"/>
              </a:spcBef>
            </a:pPr>
            <a:r>
              <a:rPr lang="pl-PL" sz="1600" b="1">
                <a:solidFill>
                  <a:srgbClr val="FF0000"/>
                </a:solidFill>
              </a:rPr>
              <a:t>23,1</a:t>
            </a:r>
            <a:r>
              <a:rPr lang="pl-PL" sz="1600"/>
              <a:t> tys. firm. Łącznie (po wyeliminowaniu efektu podwójnego liczenia) zarejestrowanych </a:t>
            </a:r>
          </a:p>
          <a:p>
            <a:pPr marL="273050" indent="-273050">
              <a:spcBef>
                <a:spcPct val="30000"/>
              </a:spcBef>
            </a:pPr>
            <a:r>
              <a:rPr lang="pl-PL" sz="1600"/>
              <a:t>w sektorach  innowacyjnych było </a:t>
            </a:r>
            <a:r>
              <a:rPr lang="pl-PL" sz="1600" b="1">
                <a:solidFill>
                  <a:srgbClr val="FF0000"/>
                </a:solidFill>
              </a:rPr>
              <a:t>52,4 </a:t>
            </a:r>
            <a:r>
              <a:rPr lang="pl-PL" sz="1600"/>
              <a:t>tys. firm. Według szacunków GUS na koniec 2008 r. </a:t>
            </a:r>
          </a:p>
          <a:p>
            <a:pPr marL="273050" indent="-273050">
              <a:spcBef>
                <a:spcPct val="30000"/>
              </a:spcBef>
            </a:pPr>
            <a:r>
              <a:rPr lang="pl-PL" sz="1600"/>
              <a:t>aktywnych było na Mazowszu </a:t>
            </a:r>
            <a:r>
              <a:rPr lang="pl-PL" sz="1600" b="1">
                <a:solidFill>
                  <a:srgbClr val="FF0000"/>
                </a:solidFill>
              </a:rPr>
              <a:t>294,6</a:t>
            </a:r>
            <a:r>
              <a:rPr lang="pl-PL" sz="1600"/>
              <a:t> tys. firm, a więc </a:t>
            </a:r>
            <a:r>
              <a:rPr lang="pl-PL" sz="1600" b="1">
                <a:solidFill>
                  <a:srgbClr val="FF0000"/>
                </a:solidFill>
              </a:rPr>
              <a:t>45%</a:t>
            </a:r>
            <a:r>
              <a:rPr lang="pl-PL" sz="1600"/>
              <a:t> firm zarejestrowanych.</a:t>
            </a:r>
          </a:p>
          <a:p>
            <a:pPr marL="273050" indent="-273050">
              <a:spcBef>
                <a:spcPct val="30000"/>
              </a:spcBef>
            </a:pPr>
            <a:endParaRPr lang="pl-PL" sz="1600"/>
          </a:p>
          <a:p>
            <a:pPr marL="273050" indent="-273050">
              <a:spcBef>
                <a:spcPct val="30000"/>
              </a:spcBef>
            </a:pPr>
            <a:r>
              <a:rPr lang="pl-PL" sz="1600"/>
              <a:t>Pozycja Mazowsza w sektorze innowacyjnym na tle całego kraju kształtuje się dosyć </a:t>
            </a:r>
          </a:p>
          <a:p>
            <a:pPr marL="273050" indent="-273050">
              <a:spcBef>
                <a:spcPct val="30000"/>
              </a:spcBef>
            </a:pPr>
            <a:r>
              <a:rPr lang="pl-PL" sz="1600"/>
              <a:t>korzystnie. Firmy z Mazowsza stanowią jedynie </a:t>
            </a:r>
            <a:r>
              <a:rPr lang="pl-PL" sz="1600" b="1">
                <a:solidFill>
                  <a:srgbClr val="FF0000"/>
                </a:solidFill>
              </a:rPr>
              <a:t>17%</a:t>
            </a:r>
            <a:r>
              <a:rPr lang="pl-PL" sz="1600"/>
              <a:t> wszystkich zarejestrowanych firm </a:t>
            </a:r>
          </a:p>
          <a:p>
            <a:pPr marL="273050" indent="-273050">
              <a:spcBef>
                <a:spcPct val="30000"/>
              </a:spcBef>
            </a:pPr>
            <a:r>
              <a:rPr lang="pl-PL" sz="1600"/>
              <a:t>w Polsce. Niewiele wyższy jest udział Mazowsza w przemysłach wysokiej i średniowysokiej </a:t>
            </a:r>
          </a:p>
          <a:p>
            <a:pPr marL="273050" indent="-273050">
              <a:spcBef>
                <a:spcPct val="30000"/>
              </a:spcBef>
            </a:pPr>
            <a:r>
              <a:rPr lang="pl-PL" sz="1600"/>
              <a:t>techniki, ale już w usługach </a:t>
            </a:r>
            <a:r>
              <a:rPr lang="pl-PL" sz="1600" i="1"/>
              <a:t>high-tech</a:t>
            </a:r>
            <a:r>
              <a:rPr lang="pl-PL" sz="1600"/>
              <a:t> ten udział jest znaczący </a:t>
            </a:r>
            <a:r>
              <a:rPr lang="pl-PL" sz="1600" b="1">
                <a:solidFill>
                  <a:srgbClr val="FF0000"/>
                </a:solidFill>
              </a:rPr>
              <a:t>28%</a:t>
            </a:r>
            <a:r>
              <a:rPr lang="pl-PL" sz="1600"/>
              <a:t>, a bardzo duży </a:t>
            </a:r>
          </a:p>
          <a:p>
            <a:pPr marL="273050" indent="-273050">
              <a:spcBef>
                <a:spcPct val="30000"/>
              </a:spcBef>
            </a:pPr>
            <a:r>
              <a:rPr lang="pl-PL" sz="1600"/>
              <a:t>w grupie firm kontrolowanych przez kapitał zagraniczny </a:t>
            </a:r>
            <a:r>
              <a:rPr lang="pl-PL" sz="1600" b="1">
                <a:solidFill>
                  <a:srgbClr val="FF0000"/>
                </a:solidFill>
              </a:rPr>
              <a:t>40%</a:t>
            </a:r>
            <a:r>
              <a:rPr lang="pl-PL" sz="1600"/>
              <a:t>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Grupa 20"/>
          <p:cNvGrpSpPr>
            <a:grpSpLocks/>
          </p:cNvGrpSpPr>
          <p:nvPr/>
        </p:nvGrpSpPr>
        <p:grpSpPr bwMode="auto">
          <a:xfrm>
            <a:off x="0" y="357188"/>
            <a:ext cx="9144000" cy="6500812"/>
            <a:chOff x="0" y="357166"/>
            <a:chExt cx="9144000" cy="6500834"/>
          </a:xfrm>
        </p:grpSpPr>
        <p:sp>
          <p:nvSpPr>
            <p:cNvPr id="4" name="Prostokąt 3"/>
            <p:cNvSpPr/>
            <p:nvPr/>
          </p:nvSpPr>
          <p:spPr>
            <a:xfrm>
              <a:off x="0" y="6500812"/>
              <a:ext cx="9144000" cy="357188"/>
            </a:xfrm>
            <a:prstGeom prst="rect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grpSp>
          <p:nvGrpSpPr>
            <p:cNvPr id="25611" name="Grupa 19"/>
            <p:cNvGrpSpPr>
              <a:grpSpLocks/>
            </p:cNvGrpSpPr>
            <p:nvPr/>
          </p:nvGrpSpPr>
          <p:grpSpPr bwMode="auto">
            <a:xfrm>
              <a:off x="357158" y="357166"/>
              <a:ext cx="8429684" cy="422629"/>
              <a:chOff x="357158" y="357166"/>
              <a:chExt cx="8429684" cy="422629"/>
            </a:xfrm>
          </p:grpSpPr>
          <p:pic>
            <p:nvPicPr>
              <p:cNvPr id="25612" name="Obraz 4" descr="logotyp(claim)_pl.gif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57158" y="357166"/>
                <a:ext cx="2214578" cy="4226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5613" name="Obraz 6" descr="piktogramy_zestaw.gif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500826" y="357166"/>
                <a:ext cx="2286016" cy="32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5602" name="Rectangle 7"/>
          <p:cNvSpPr>
            <a:spLocks noGrp="1"/>
          </p:cNvSpPr>
          <p:nvPr>
            <p:ph type="title" idx="4294967295"/>
          </p:nvPr>
        </p:nvSpPr>
        <p:spPr>
          <a:xfrm>
            <a:off x="395288" y="1773238"/>
            <a:ext cx="8640762" cy="3084512"/>
          </a:xfrm>
        </p:spPr>
        <p:txBody>
          <a:bodyPr/>
          <a:lstStyle/>
          <a:p>
            <a:pPr algn="l" eaLnBrk="1" hangingPunct="1"/>
            <a:r>
              <a:rPr lang="pl-PL" sz="240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pl-PL" sz="2400" smtClean="0">
                <a:solidFill>
                  <a:srgbClr val="FF0000"/>
                </a:solidFill>
                <a:latin typeface="Arial" charset="0"/>
              </a:rPr>
            </a:br>
            <a:r>
              <a:rPr lang="pl-PL" sz="240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pl-PL" sz="2400" smtClean="0">
                <a:solidFill>
                  <a:srgbClr val="FF0000"/>
                </a:solidFill>
                <a:latin typeface="Arial" charset="0"/>
              </a:rPr>
            </a:br>
            <a:r>
              <a:rPr lang="pl-PL" sz="2200" smtClean="0">
                <a:solidFill>
                  <a:schemeClr val="hlink"/>
                </a:solidFill>
                <a:latin typeface="Arial" charset="0"/>
              </a:rPr>
              <a:t/>
            </a:r>
            <a:br>
              <a:rPr lang="pl-PL" sz="2200" smtClean="0">
                <a:solidFill>
                  <a:schemeClr val="hlink"/>
                </a:solidFill>
                <a:latin typeface="Arial" charset="0"/>
              </a:rPr>
            </a:br>
            <a:endParaRPr lang="en-AU" sz="2400" smtClean="0">
              <a:latin typeface="Arial" charset="0"/>
            </a:endParaRPr>
          </a:p>
        </p:txBody>
      </p:sp>
      <p:sp>
        <p:nvSpPr>
          <p:cNvPr id="25603" name="Symbol zastępczy numeru slajdu 17"/>
          <p:cNvSpPr txBox="1">
            <a:spLocks noGrp="1"/>
          </p:cNvSpPr>
          <p:nvPr/>
        </p:nvSpPr>
        <p:spPr bwMode="auto">
          <a:xfrm>
            <a:off x="357188" y="6500813"/>
            <a:ext cx="42862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fld id="{16D95419-F540-4D3D-9517-4BF11422C411}" type="slidenum">
              <a:rPr lang="pl-PL" sz="1200">
                <a:solidFill>
                  <a:schemeClr val="bg1"/>
                </a:solidFill>
                <a:cs typeface="Arial" charset="0"/>
              </a:rPr>
              <a:pPr/>
              <a:t>11</a:t>
            </a:fld>
            <a:endParaRPr lang="pl-PL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179388" y="908050"/>
            <a:ext cx="8856662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342900" indent="-342900" algn="just">
              <a:spcBef>
                <a:spcPct val="30000"/>
              </a:spcBef>
            </a:pPr>
            <a:endParaRPr lang="pl-PL" sz="2000"/>
          </a:p>
          <a:p>
            <a:pPr marL="342900" indent="-342900" algn="just">
              <a:spcBef>
                <a:spcPct val="30000"/>
              </a:spcBef>
            </a:pPr>
            <a:endParaRPr lang="pl-PL" sz="1600"/>
          </a:p>
          <a:p>
            <a:pPr marL="342900" indent="-342900" algn="just">
              <a:spcBef>
                <a:spcPct val="30000"/>
              </a:spcBef>
            </a:pPr>
            <a:endParaRPr lang="pl-PL" sz="1600"/>
          </a:p>
          <a:p>
            <a:pPr marL="342900" indent="-342900" algn="just">
              <a:spcBef>
                <a:spcPct val="30000"/>
              </a:spcBef>
              <a:buFontTx/>
              <a:buChar char="•"/>
            </a:pPr>
            <a:endParaRPr lang="pl-PL" sz="1600"/>
          </a:p>
          <a:p>
            <a:pPr marL="342900" indent="-342900" algn="just">
              <a:spcBef>
                <a:spcPct val="30000"/>
              </a:spcBef>
              <a:buFontTx/>
              <a:buChar char="•"/>
            </a:pPr>
            <a:endParaRPr lang="pl-PL" sz="1600" b="1">
              <a:solidFill>
                <a:srgbClr val="153357"/>
              </a:solidFill>
            </a:endParaRPr>
          </a:p>
          <a:p>
            <a:pPr marL="342900" indent="-342900" algn="just">
              <a:spcBef>
                <a:spcPct val="30000"/>
              </a:spcBef>
            </a:pPr>
            <a:endParaRPr lang="pl-PL" sz="2000" b="1" u="sng">
              <a:solidFill>
                <a:srgbClr val="153357"/>
              </a:solidFill>
            </a:endParaRPr>
          </a:p>
          <a:p>
            <a:pPr marL="342900" indent="-342900">
              <a:spcBef>
                <a:spcPct val="30000"/>
              </a:spcBef>
              <a:buFontTx/>
              <a:buChar char="•"/>
            </a:pPr>
            <a:endParaRPr lang="pl-PL" sz="1600"/>
          </a:p>
          <a:p>
            <a:pPr marL="342900" indent="-342900" algn="just">
              <a:spcBef>
                <a:spcPct val="30000"/>
              </a:spcBef>
            </a:pPr>
            <a:endParaRPr lang="pl-PL" sz="1400"/>
          </a:p>
          <a:p>
            <a:pPr marL="342900" indent="-342900" algn="just">
              <a:spcBef>
                <a:spcPct val="30000"/>
              </a:spcBef>
            </a:pPr>
            <a:endParaRPr lang="pl-PL" sz="1400"/>
          </a:p>
        </p:txBody>
      </p:sp>
      <p:sp>
        <p:nvSpPr>
          <p:cNvPr id="25605" name="Text Box 11"/>
          <p:cNvSpPr txBox="1">
            <a:spLocks noChangeArrowheads="1"/>
          </p:cNvSpPr>
          <p:nvPr/>
        </p:nvSpPr>
        <p:spPr bwMode="auto">
          <a:xfrm>
            <a:off x="323850" y="4437063"/>
            <a:ext cx="165576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273050" indent="-273050">
              <a:spcBef>
                <a:spcPct val="30000"/>
              </a:spcBef>
            </a:pPr>
            <a:endParaRPr lang="pl-PL"/>
          </a:p>
        </p:txBody>
      </p:sp>
      <p:pic>
        <p:nvPicPr>
          <p:cNvPr id="25606" name="Symbol zastępczy zawartości 6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1844675"/>
            <a:ext cx="504190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7" name="Symbol zastępczy tekstu 8"/>
          <p:cNvSpPr>
            <a:spLocks/>
          </p:cNvSpPr>
          <p:nvPr/>
        </p:nvSpPr>
        <p:spPr bwMode="auto">
          <a:xfrm>
            <a:off x="5327650" y="1628775"/>
            <a:ext cx="3816350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pl-PL" sz="1600"/>
              <a:t>Autorzy Raportu do sektorów innowacyjnych zaliczyli:</a:t>
            </a:r>
          </a:p>
          <a:p>
            <a:pPr>
              <a:spcBef>
                <a:spcPct val="20000"/>
              </a:spcBef>
              <a:buFont typeface="Arial" charset="0"/>
              <a:buAutoNum type="alphaLcParenR"/>
            </a:pPr>
            <a:r>
              <a:rPr lang="pl-PL" sz="1600"/>
              <a:t> przemysły wysokiej i średnio-wysokiej techniki,</a:t>
            </a:r>
          </a:p>
          <a:p>
            <a:pPr>
              <a:spcBef>
                <a:spcPct val="20000"/>
              </a:spcBef>
              <a:buFont typeface="Arial" charset="0"/>
              <a:buAutoNum type="alphaLcParenR"/>
            </a:pPr>
            <a:r>
              <a:rPr lang="pl-PL" sz="1600"/>
              <a:t> usługi high-tech,</a:t>
            </a:r>
          </a:p>
          <a:p>
            <a:pPr>
              <a:spcBef>
                <a:spcPct val="20000"/>
              </a:spcBef>
              <a:buFont typeface="Arial" charset="0"/>
              <a:buAutoNum type="alphaLcParenR"/>
            </a:pPr>
            <a:r>
              <a:rPr lang="pl-PL" sz="1600"/>
              <a:t> firmy z udziałem zagranicznym,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pl-PL" sz="1600"/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pl-PL" sz="1600"/>
              <a:t>2. Udział regionu w sektorach innowacyjnych jest znacząco wyższy </a:t>
            </a:r>
            <a:br>
              <a:rPr lang="pl-PL" sz="1600"/>
            </a:br>
            <a:r>
              <a:rPr lang="pl-PL" sz="1600"/>
              <a:t>w stosunku do ogólnej liczby zarejestrowanych firm,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pl-PL" sz="1600"/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pl-PL" sz="1600"/>
              <a:t>3. Przewaga jest szczególnie wyraźna w przypadku firm z udziałem zagranicznym</a:t>
            </a:r>
            <a:r>
              <a:rPr lang="pl-PL" sz="1400"/>
              <a:t>. </a:t>
            </a:r>
          </a:p>
        </p:txBody>
      </p:sp>
      <p:sp>
        <p:nvSpPr>
          <p:cNvPr id="25608" name="Text Box 15"/>
          <p:cNvSpPr txBox="1">
            <a:spLocks noChangeArrowheads="1"/>
          </p:cNvSpPr>
          <p:nvPr/>
        </p:nvSpPr>
        <p:spPr bwMode="auto">
          <a:xfrm>
            <a:off x="0" y="765175"/>
            <a:ext cx="82804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>
                <a:solidFill>
                  <a:srgbClr val="153357"/>
                </a:solidFill>
              </a:rPr>
              <a:t>  Stan innowacyjności na Mazowszu – wybrane elementy</a:t>
            </a:r>
          </a:p>
          <a:p>
            <a:r>
              <a:rPr lang="pl-PL" sz="2000" b="1">
                <a:solidFill>
                  <a:srgbClr val="153357"/>
                </a:solidFill>
              </a:rPr>
              <a:t> </a:t>
            </a:r>
          </a:p>
          <a:p>
            <a:endParaRPr lang="pl-PL"/>
          </a:p>
        </p:txBody>
      </p:sp>
      <p:sp>
        <p:nvSpPr>
          <p:cNvPr id="25609" name="Text Box 3"/>
          <p:cNvSpPr txBox="1">
            <a:spLocks noChangeArrowheads="1"/>
          </p:cNvSpPr>
          <p:nvPr/>
        </p:nvSpPr>
        <p:spPr bwMode="auto">
          <a:xfrm>
            <a:off x="179388" y="1052513"/>
            <a:ext cx="8713787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342900" indent="-342900" algn="just">
              <a:spcBef>
                <a:spcPct val="30000"/>
              </a:spcBef>
            </a:pPr>
            <a:r>
              <a:rPr lang="pl-PL" sz="1600" b="1">
                <a:solidFill>
                  <a:srgbClr val="FF0000"/>
                </a:solidFill>
              </a:rPr>
              <a:t>I. Sektor biznesu</a:t>
            </a:r>
          </a:p>
          <a:p>
            <a:pPr marL="342900" indent="-342900" algn="just">
              <a:spcBef>
                <a:spcPct val="30000"/>
              </a:spcBef>
            </a:pPr>
            <a:endParaRPr lang="pl-PL" sz="14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5" name="Grupa 20"/>
          <p:cNvGrpSpPr>
            <a:grpSpLocks/>
          </p:cNvGrpSpPr>
          <p:nvPr/>
        </p:nvGrpSpPr>
        <p:grpSpPr bwMode="auto">
          <a:xfrm>
            <a:off x="0" y="357188"/>
            <a:ext cx="9144000" cy="6500812"/>
            <a:chOff x="0" y="357166"/>
            <a:chExt cx="9144000" cy="6500834"/>
          </a:xfrm>
        </p:grpSpPr>
        <p:sp>
          <p:nvSpPr>
            <p:cNvPr id="4" name="Prostokąt 3"/>
            <p:cNvSpPr/>
            <p:nvPr/>
          </p:nvSpPr>
          <p:spPr>
            <a:xfrm>
              <a:off x="0" y="6500812"/>
              <a:ext cx="9144000" cy="357188"/>
            </a:xfrm>
            <a:prstGeom prst="rect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grpSp>
          <p:nvGrpSpPr>
            <p:cNvPr id="26634" name="Grupa 19"/>
            <p:cNvGrpSpPr>
              <a:grpSpLocks/>
            </p:cNvGrpSpPr>
            <p:nvPr/>
          </p:nvGrpSpPr>
          <p:grpSpPr bwMode="auto">
            <a:xfrm>
              <a:off x="357158" y="357166"/>
              <a:ext cx="8429684" cy="422629"/>
              <a:chOff x="357158" y="357166"/>
              <a:chExt cx="8429684" cy="422629"/>
            </a:xfrm>
          </p:grpSpPr>
          <p:pic>
            <p:nvPicPr>
              <p:cNvPr id="26635" name="Obraz 4" descr="logotyp(claim)_pl.gif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57158" y="357166"/>
                <a:ext cx="2214578" cy="4226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6636" name="Obraz 6" descr="piktogramy_zestaw.gif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500826" y="357166"/>
                <a:ext cx="2286016" cy="32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6626" name="Symbol zastępczy numeru slajdu 17"/>
          <p:cNvSpPr txBox="1">
            <a:spLocks noGrp="1"/>
          </p:cNvSpPr>
          <p:nvPr/>
        </p:nvSpPr>
        <p:spPr bwMode="auto">
          <a:xfrm>
            <a:off x="357188" y="6500813"/>
            <a:ext cx="42862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fld id="{EE841555-DFC0-46E4-AF25-7DC75B11D8F2}" type="slidenum">
              <a:rPr lang="pl-PL" sz="1200">
                <a:solidFill>
                  <a:schemeClr val="bg1"/>
                </a:solidFill>
                <a:cs typeface="Arial" charset="0"/>
              </a:rPr>
              <a:pPr/>
              <a:t>12</a:t>
            </a:fld>
            <a:endParaRPr lang="pl-PL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79388" y="908050"/>
            <a:ext cx="8856662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342900" indent="-342900" algn="just">
              <a:spcBef>
                <a:spcPct val="30000"/>
              </a:spcBef>
            </a:pPr>
            <a:endParaRPr lang="pl-PL" sz="2000"/>
          </a:p>
          <a:p>
            <a:pPr marL="342900" indent="-342900" algn="just">
              <a:spcBef>
                <a:spcPct val="30000"/>
              </a:spcBef>
            </a:pPr>
            <a:endParaRPr lang="pl-PL" sz="1600"/>
          </a:p>
          <a:p>
            <a:pPr marL="342900" indent="-342900" algn="just">
              <a:spcBef>
                <a:spcPct val="30000"/>
              </a:spcBef>
            </a:pPr>
            <a:endParaRPr lang="pl-PL" sz="1600"/>
          </a:p>
          <a:p>
            <a:pPr marL="342900" indent="-342900" algn="just">
              <a:spcBef>
                <a:spcPct val="30000"/>
              </a:spcBef>
              <a:buFontTx/>
              <a:buChar char="•"/>
            </a:pPr>
            <a:endParaRPr lang="pl-PL" sz="1600"/>
          </a:p>
          <a:p>
            <a:pPr marL="342900" indent="-342900" algn="just">
              <a:spcBef>
                <a:spcPct val="30000"/>
              </a:spcBef>
              <a:buFontTx/>
              <a:buChar char="•"/>
            </a:pPr>
            <a:endParaRPr lang="pl-PL" sz="1600" b="1">
              <a:solidFill>
                <a:srgbClr val="153357"/>
              </a:solidFill>
            </a:endParaRPr>
          </a:p>
          <a:p>
            <a:pPr marL="342900" indent="-342900" algn="just">
              <a:spcBef>
                <a:spcPct val="30000"/>
              </a:spcBef>
            </a:pPr>
            <a:endParaRPr lang="pl-PL" sz="2000" b="1" u="sng">
              <a:solidFill>
                <a:srgbClr val="153357"/>
              </a:solidFill>
            </a:endParaRPr>
          </a:p>
          <a:p>
            <a:pPr marL="342900" indent="-342900">
              <a:spcBef>
                <a:spcPct val="30000"/>
              </a:spcBef>
              <a:buFontTx/>
              <a:buChar char="•"/>
            </a:pPr>
            <a:endParaRPr lang="pl-PL" sz="1600"/>
          </a:p>
          <a:p>
            <a:pPr marL="342900" indent="-342900" algn="just">
              <a:spcBef>
                <a:spcPct val="30000"/>
              </a:spcBef>
            </a:pPr>
            <a:endParaRPr lang="pl-PL" sz="1400"/>
          </a:p>
          <a:p>
            <a:pPr marL="342900" indent="-342900" algn="just">
              <a:spcBef>
                <a:spcPct val="30000"/>
              </a:spcBef>
            </a:pPr>
            <a:endParaRPr lang="pl-PL" sz="1400"/>
          </a:p>
        </p:txBody>
      </p:sp>
      <p:sp>
        <p:nvSpPr>
          <p:cNvPr id="26628" name="Text Box 10"/>
          <p:cNvSpPr txBox="1">
            <a:spLocks noChangeArrowheads="1"/>
          </p:cNvSpPr>
          <p:nvPr/>
        </p:nvSpPr>
        <p:spPr bwMode="auto">
          <a:xfrm>
            <a:off x="323850" y="4437063"/>
            <a:ext cx="165576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273050" indent="-273050">
              <a:spcBef>
                <a:spcPct val="30000"/>
              </a:spcBef>
            </a:pPr>
            <a:endParaRPr lang="pl-PL"/>
          </a:p>
        </p:txBody>
      </p:sp>
      <p:sp>
        <p:nvSpPr>
          <p:cNvPr id="26629" name="Text Box 13"/>
          <p:cNvSpPr txBox="1">
            <a:spLocks noChangeArrowheads="1"/>
          </p:cNvSpPr>
          <p:nvPr/>
        </p:nvSpPr>
        <p:spPr bwMode="auto">
          <a:xfrm>
            <a:off x="0" y="765175"/>
            <a:ext cx="82804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>
                <a:solidFill>
                  <a:srgbClr val="153357"/>
                </a:solidFill>
              </a:rPr>
              <a:t>  Stan innowacyjności na Mazowszu – wybrane elementy</a:t>
            </a:r>
          </a:p>
          <a:p>
            <a:endParaRPr lang="pl-PL" sz="2000" b="1">
              <a:solidFill>
                <a:srgbClr val="153357"/>
              </a:solidFill>
            </a:endParaRPr>
          </a:p>
          <a:p>
            <a:endParaRPr lang="pl-PL"/>
          </a:p>
        </p:txBody>
      </p:sp>
      <p:sp>
        <p:nvSpPr>
          <p:cNvPr id="26630" name="Text Box 3"/>
          <p:cNvSpPr txBox="1">
            <a:spLocks noChangeArrowheads="1"/>
          </p:cNvSpPr>
          <p:nvPr/>
        </p:nvSpPr>
        <p:spPr bwMode="auto">
          <a:xfrm>
            <a:off x="107950" y="1125538"/>
            <a:ext cx="864235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342900" indent="-342900" algn="just">
              <a:spcBef>
                <a:spcPct val="30000"/>
              </a:spcBef>
            </a:pPr>
            <a:r>
              <a:rPr lang="pl-PL" sz="1600" b="1">
                <a:solidFill>
                  <a:srgbClr val="FF0000"/>
                </a:solidFill>
              </a:rPr>
              <a:t> I. Sektor biznesu</a:t>
            </a:r>
          </a:p>
          <a:p>
            <a:pPr marL="342900" indent="-342900" algn="just">
              <a:spcBef>
                <a:spcPct val="30000"/>
              </a:spcBef>
            </a:pPr>
            <a:endParaRPr lang="pl-PL" sz="1400"/>
          </a:p>
        </p:txBody>
      </p:sp>
      <p:pic>
        <p:nvPicPr>
          <p:cNvPr id="26631" name="Picture 15"/>
          <p:cNvPicPr>
            <a:picLocks noChangeAspect="1" noChangeArrowheads="1"/>
          </p:cNvPicPr>
          <p:nvPr/>
        </p:nvPicPr>
        <p:blipFill>
          <a:blip r:embed="rId4"/>
          <a:srcRect b="-160"/>
          <a:stretch>
            <a:fillRect/>
          </a:stretch>
        </p:blipFill>
        <p:spPr bwMode="auto">
          <a:xfrm>
            <a:off x="250825" y="1700213"/>
            <a:ext cx="4321175" cy="3600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26632" name="Wykres 1"/>
          <p:cNvPicPr>
            <a:picLocks noChangeArrowheads="1"/>
          </p:cNvPicPr>
          <p:nvPr/>
        </p:nvPicPr>
        <p:blipFill>
          <a:blip r:embed="rId5"/>
          <a:srcRect b="-40"/>
          <a:stretch>
            <a:fillRect/>
          </a:stretch>
        </p:blipFill>
        <p:spPr bwMode="auto">
          <a:xfrm>
            <a:off x="4714875" y="1268413"/>
            <a:ext cx="41783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49" name="Grupa 20"/>
          <p:cNvGrpSpPr>
            <a:grpSpLocks/>
          </p:cNvGrpSpPr>
          <p:nvPr/>
        </p:nvGrpSpPr>
        <p:grpSpPr bwMode="auto">
          <a:xfrm>
            <a:off x="0" y="357188"/>
            <a:ext cx="9144000" cy="6500812"/>
            <a:chOff x="0" y="357166"/>
            <a:chExt cx="9144000" cy="6500834"/>
          </a:xfrm>
        </p:grpSpPr>
        <p:sp>
          <p:nvSpPr>
            <p:cNvPr id="4" name="Prostokąt 3"/>
            <p:cNvSpPr/>
            <p:nvPr/>
          </p:nvSpPr>
          <p:spPr>
            <a:xfrm>
              <a:off x="0" y="6500812"/>
              <a:ext cx="9144000" cy="357188"/>
            </a:xfrm>
            <a:prstGeom prst="rect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grpSp>
          <p:nvGrpSpPr>
            <p:cNvPr id="27656" name="Grupa 19"/>
            <p:cNvGrpSpPr>
              <a:grpSpLocks/>
            </p:cNvGrpSpPr>
            <p:nvPr/>
          </p:nvGrpSpPr>
          <p:grpSpPr bwMode="auto">
            <a:xfrm>
              <a:off x="357158" y="357166"/>
              <a:ext cx="8429684" cy="422629"/>
              <a:chOff x="357158" y="357166"/>
              <a:chExt cx="8429684" cy="422629"/>
            </a:xfrm>
          </p:grpSpPr>
          <p:pic>
            <p:nvPicPr>
              <p:cNvPr id="27657" name="Obraz 4" descr="logotyp(claim)_pl.gif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57158" y="357166"/>
                <a:ext cx="2214578" cy="4226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7658" name="Obraz 6" descr="piktogramy_zestaw.gif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500826" y="357166"/>
                <a:ext cx="2286016" cy="32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7650" name="Symbol zastępczy numeru slajdu 17"/>
          <p:cNvSpPr txBox="1">
            <a:spLocks noGrp="1"/>
          </p:cNvSpPr>
          <p:nvPr/>
        </p:nvSpPr>
        <p:spPr bwMode="auto">
          <a:xfrm>
            <a:off x="357188" y="6500813"/>
            <a:ext cx="42862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fld id="{551C10EA-6443-431B-A47A-D5503C3A2E23}" type="slidenum">
              <a:rPr lang="pl-PL" sz="1200">
                <a:solidFill>
                  <a:schemeClr val="bg1"/>
                </a:solidFill>
                <a:cs typeface="Arial" charset="0"/>
              </a:rPr>
              <a:pPr/>
              <a:t>13</a:t>
            </a:fld>
            <a:endParaRPr lang="pl-PL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79388" y="1196975"/>
            <a:ext cx="8856662" cy="538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342900" indent="-342900" algn="just">
              <a:spcBef>
                <a:spcPct val="30000"/>
              </a:spcBef>
            </a:pPr>
            <a:endParaRPr lang="pl-PL" sz="1600"/>
          </a:p>
          <a:p>
            <a:pPr marL="342900" indent="-342900" algn="just">
              <a:spcBef>
                <a:spcPct val="30000"/>
              </a:spcBef>
            </a:pPr>
            <a:r>
              <a:rPr lang="pl-PL" sz="1600"/>
              <a:t>Sytuacja poszczególnych podregionów jest bardzo zróżnicowana. Wyraźna przewaga </a:t>
            </a:r>
          </a:p>
          <a:p>
            <a:pPr marL="342900" indent="-342900" algn="just">
              <a:spcBef>
                <a:spcPct val="30000"/>
              </a:spcBef>
            </a:pPr>
            <a:r>
              <a:rPr lang="pl-PL" sz="1600"/>
              <a:t>M. St. Warszawy. Nieco niższy jest poziom aktywności w podregionie Warszawskim, a więc </a:t>
            </a:r>
          </a:p>
          <a:p>
            <a:pPr marL="342900" indent="-342900" algn="just">
              <a:spcBef>
                <a:spcPct val="30000"/>
              </a:spcBef>
            </a:pPr>
            <a:r>
              <a:rPr lang="pl-PL" sz="1600"/>
              <a:t>powiatach otaczających miasto, natomiast pozostałe podregiony pozostają wyraźnie w tyle. </a:t>
            </a:r>
          </a:p>
          <a:p>
            <a:pPr marL="342900" indent="-342900" algn="just">
              <a:spcBef>
                <a:spcPct val="30000"/>
              </a:spcBef>
            </a:pPr>
            <a:r>
              <a:rPr lang="pl-PL" sz="1600"/>
              <a:t>Stosunkowo najmniejsze różnice występują w przemysłach wysokiej i średniowysokiej </a:t>
            </a:r>
          </a:p>
          <a:p>
            <a:pPr marL="342900" indent="-342900" algn="just">
              <a:spcBef>
                <a:spcPct val="30000"/>
              </a:spcBef>
            </a:pPr>
            <a:r>
              <a:rPr lang="pl-PL" sz="1600"/>
              <a:t>techniki. Relatywnie niższą aktywność w tej dziedzinie na terenie M. St. Warszawy można </a:t>
            </a:r>
          </a:p>
          <a:p>
            <a:pPr marL="342900" indent="-342900" algn="just">
              <a:spcBef>
                <a:spcPct val="30000"/>
              </a:spcBef>
            </a:pPr>
            <a:r>
              <a:rPr lang="pl-PL" sz="1600"/>
              <a:t>wytłumaczyć ograniczonymi możliwościami lokalizacji zakładów przemysłowych </a:t>
            </a:r>
          </a:p>
          <a:p>
            <a:pPr marL="342900" indent="-342900" algn="just">
              <a:spcBef>
                <a:spcPct val="30000"/>
              </a:spcBef>
            </a:pPr>
            <a:r>
              <a:rPr lang="pl-PL" sz="1600"/>
              <a:t>i  przesunięcie aktywności w tej dziedzinie do podregionu warszawskiego. Natomiast </a:t>
            </a:r>
          </a:p>
          <a:p>
            <a:pPr marL="342900" indent="-342900" algn="just">
              <a:spcBef>
                <a:spcPct val="30000"/>
              </a:spcBef>
            </a:pPr>
            <a:r>
              <a:rPr lang="pl-PL" sz="1600"/>
              <a:t>w przypadku firm z udziałem zagranicznym obserwujemy dominację M. St. Warszawy </a:t>
            </a:r>
          </a:p>
          <a:p>
            <a:pPr marL="342900" indent="-342900" algn="just">
              <a:spcBef>
                <a:spcPct val="30000"/>
              </a:spcBef>
            </a:pPr>
            <a:r>
              <a:rPr lang="pl-PL" sz="1600"/>
              <a:t>i bardzo niskie zainteresowanie inwestycjami zagranicznymi na terenie podregionu </a:t>
            </a:r>
          </a:p>
          <a:p>
            <a:pPr marL="342900" indent="-342900" algn="just">
              <a:spcBef>
                <a:spcPct val="30000"/>
              </a:spcBef>
            </a:pPr>
            <a:r>
              <a:rPr lang="pl-PL" sz="1600"/>
              <a:t>ostrołęcko-siedleckiego i ciechanowsko- płockiego.</a:t>
            </a:r>
          </a:p>
          <a:p>
            <a:pPr marL="342900" indent="-342900" algn="just">
              <a:spcBef>
                <a:spcPct val="30000"/>
              </a:spcBef>
              <a:buFontTx/>
              <a:buChar char="•"/>
            </a:pPr>
            <a:endParaRPr lang="pl-PL" sz="1600"/>
          </a:p>
          <a:p>
            <a:pPr marL="342900" indent="-342900" algn="just">
              <a:spcBef>
                <a:spcPct val="30000"/>
              </a:spcBef>
              <a:buFontTx/>
              <a:buChar char="•"/>
            </a:pPr>
            <a:endParaRPr lang="pl-PL" sz="1600" b="1">
              <a:solidFill>
                <a:srgbClr val="153357"/>
              </a:solidFill>
            </a:endParaRPr>
          </a:p>
          <a:p>
            <a:pPr marL="342900" indent="-342900" algn="just">
              <a:spcBef>
                <a:spcPct val="30000"/>
              </a:spcBef>
            </a:pPr>
            <a:endParaRPr lang="pl-PL" sz="1600" b="1" u="sng">
              <a:solidFill>
                <a:srgbClr val="153357"/>
              </a:solidFill>
            </a:endParaRPr>
          </a:p>
          <a:p>
            <a:pPr marL="342900" indent="-342900">
              <a:spcBef>
                <a:spcPct val="30000"/>
              </a:spcBef>
              <a:buFontTx/>
              <a:buChar char="•"/>
            </a:pPr>
            <a:endParaRPr lang="pl-PL" sz="1600"/>
          </a:p>
          <a:p>
            <a:pPr marL="342900" indent="-342900" algn="just">
              <a:spcBef>
                <a:spcPct val="30000"/>
              </a:spcBef>
            </a:pPr>
            <a:endParaRPr lang="pl-PL" sz="1400"/>
          </a:p>
          <a:p>
            <a:pPr marL="342900" indent="-342900" algn="just">
              <a:spcBef>
                <a:spcPct val="30000"/>
              </a:spcBef>
            </a:pPr>
            <a:endParaRPr lang="pl-PL" sz="1400"/>
          </a:p>
        </p:txBody>
      </p:sp>
      <p:sp>
        <p:nvSpPr>
          <p:cNvPr id="27652" name="Text Box 9"/>
          <p:cNvSpPr txBox="1">
            <a:spLocks noChangeArrowheads="1"/>
          </p:cNvSpPr>
          <p:nvPr/>
        </p:nvSpPr>
        <p:spPr bwMode="auto">
          <a:xfrm>
            <a:off x="323850" y="4437063"/>
            <a:ext cx="165576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273050" indent="-273050">
              <a:spcBef>
                <a:spcPct val="30000"/>
              </a:spcBef>
            </a:pPr>
            <a:endParaRPr lang="pl-PL"/>
          </a:p>
        </p:txBody>
      </p:sp>
      <p:sp>
        <p:nvSpPr>
          <p:cNvPr id="27653" name="Text Box 10"/>
          <p:cNvSpPr txBox="1">
            <a:spLocks noChangeArrowheads="1"/>
          </p:cNvSpPr>
          <p:nvPr/>
        </p:nvSpPr>
        <p:spPr bwMode="auto">
          <a:xfrm>
            <a:off x="0" y="765175"/>
            <a:ext cx="82804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>
                <a:solidFill>
                  <a:srgbClr val="153357"/>
                </a:solidFill>
              </a:rPr>
              <a:t>  Stan innowacyjności na Mazowszu – wybrane elementy</a:t>
            </a:r>
          </a:p>
          <a:p>
            <a:endParaRPr lang="pl-PL" sz="2000" b="1">
              <a:solidFill>
                <a:srgbClr val="153357"/>
              </a:solidFill>
            </a:endParaRPr>
          </a:p>
          <a:p>
            <a:endParaRPr lang="pl-PL"/>
          </a:p>
        </p:txBody>
      </p:sp>
      <p:sp>
        <p:nvSpPr>
          <p:cNvPr id="27654" name="Text Box 3"/>
          <p:cNvSpPr txBox="1">
            <a:spLocks noChangeArrowheads="1"/>
          </p:cNvSpPr>
          <p:nvPr/>
        </p:nvSpPr>
        <p:spPr bwMode="auto">
          <a:xfrm>
            <a:off x="107950" y="1125538"/>
            <a:ext cx="864235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342900" indent="-342900" algn="just">
              <a:spcBef>
                <a:spcPct val="30000"/>
              </a:spcBef>
            </a:pPr>
            <a:r>
              <a:rPr lang="pl-PL" sz="1600" b="1">
                <a:solidFill>
                  <a:srgbClr val="FF0000"/>
                </a:solidFill>
              </a:rPr>
              <a:t> I. Sektor biznesu. </a:t>
            </a:r>
            <a:r>
              <a:rPr lang="pl-PL" sz="1600"/>
              <a:t>Sektory innowacyjne w podziale na subregiony</a:t>
            </a:r>
          </a:p>
          <a:p>
            <a:pPr marL="342900" indent="-342900" algn="just">
              <a:spcBef>
                <a:spcPct val="30000"/>
              </a:spcBef>
            </a:pPr>
            <a:endParaRPr lang="pl-PL" sz="14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3" name="Grupa 20"/>
          <p:cNvGrpSpPr>
            <a:grpSpLocks/>
          </p:cNvGrpSpPr>
          <p:nvPr/>
        </p:nvGrpSpPr>
        <p:grpSpPr bwMode="auto">
          <a:xfrm>
            <a:off x="0" y="357188"/>
            <a:ext cx="9144000" cy="6500812"/>
            <a:chOff x="0" y="357166"/>
            <a:chExt cx="9144000" cy="6500834"/>
          </a:xfrm>
        </p:grpSpPr>
        <p:sp>
          <p:nvSpPr>
            <p:cNvPr id="4" name="Prostokąt 3"/>
            <p:cNvSpPr/>
            <p:nvPr/>
          </p:nvSpPr>
          <p:spPr>
            <a:xfrm>
              <a:off x="0" y="6500812"/>
              <a:ext cx="9144000" cy="357188"/>
            </a:xfrm>
            <a:prstGeom prst="rect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grpSp>
          <p:nvGrpSpPr>
            <p:cNvPr id="28680" name="Grupa 19"/>
            <p:cNvGrpSpPr>
              <a:grpSpLocks/>
            </p:cNvGrpSpPr>
            <p:nvPr/>
          </p:nvGrpSpPr>
          <p:grpSpPr bwMode="auto">
            <a:xfrm>
              <a:off x="357158" y="357166"/>
              <a:ext cx="8429684" cy="422629"/>
              <a:chOff x="357158" y="357166"/>
              <a:chExt cx="8429684" cy="422629"/>
            </a:xfrm>
          </p:grpSpPr>
          <p:pic>
            <p:nvPicPr>
              <p:cNvPr id="28681" name="Obraz 4" descr="logotyp(claim)_pl.gif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57158" y="357166"/>
                <a:ext cx="2214578" cy="4226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8682" name="Obraz 6" descr="piktogramy_zestaw.gif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500826" y="357166"/>
                <a:ext cx="2286016" cy="32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8674" name="Symbol zastępczy numeru slajdu 17"/>
          <p:cNvSpPr txBox="1">
            <a:spLocks noGrp="1"/>
          </p:cNvSpPr>
          <p:nvPr/>
        </p:nvSpPr>
        <p:spPr bwMode="auto">
          <a:xfrm>
            <a:off x="357188" y="6500813"/>
            <a:ext cx="42862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fld id="{4B0118C6-C0EC-427E-9384-81770B353A8B}" type="slidenum">
              <a:rPr lang="pl-PL" sz="1200">
                <a:solidFill>
                  <a:schemeClr val="bg1"/>
                </a:solidFill>
                <a:cs typeface="Arial" charset="0"/>
              </a:rPr>
              <a:pPr/>
              <a:t>14</a:t>
            </a:fld>
            <a:endParaRPr lang="pl-PL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8675" name="Text Box 9"/>
          <p:cNvSpPr txBox="1">
            <a:spLocks noChangeArrowheads="1"/>
          </p:cNvSpPr>
          <p:nvPr/>
        </p:nvSpPr>
        <p:spPr bwMode="auto">
          <a:xfrm>
            <a:off x="323850" y="4437063"/>
            <a:ext cx="165576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273050" indent="-273050">
              <a:spcBef>
                <a:spcPct val="30000"/>
              </a:spcBef>
            </a:pPr>
            <a:endParaRPr lang="pl-PL"/>
          </a:p>
        </p:txBody>
      </p:sp>
      <p:sp>
        <p:nvSpPr>
          <p:cNvPr id="28676" name="Text Box 10"/>
          <p:cNvSpPr txBox="1">
            <a:spLocks noChangeArrowheads="1"/>
          </p:cNvSpPr>
          <p:nvPr/>
        </p:nvSpPr>
        <p:spPr bwMode="auto">
          <a:xfrm>
            <a:off x="0" y="765175"/>
            <a:ext cx="82804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>
                <a:solidFill>
                  <a:srgbClr val="153357"/>
                </a:solidFill>
              </a:rPr>
              <a:t>  Stan innowacyjności na Mazowszu – wybrane elementy</a:t>
            </a:r>
          </a:p>
          <a:p>
            <a:endParaRPr lang="pl-PL" sz="2000" b="1">
              <a:solidFill>
                <a:srgbClr val="153357"/>
              </a:solidFill>
            </a:endParaRPr>
          </a:p>
          <a:p>
            <a:endParaRPr lang="pl-PL"/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107950" y="1125538"/>
            <a:ext cx="864235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342900" indent="-342900" algn="just">
              <a:spcBef>
                <a:spcPct val="30000"/>
              </a:spcBef>
            </a:pPr>
            <a:r>
              <a:rPr lang="pl-PL" sz="1600" b="1">
                <a:solidFill>
                  <a:srgbClr val="FF0000"/>
                </a:solidFill>
              </a:rPr>
              <a:t> I. Sektor biznesu. </a:t>
            </a:r>
            <a:r>
              <a:rPr lang="pl-PL" sz="1600"/>
              <a:t>Sektory innowacyjne w podziale na subregiony</a:t>
            </a:r>
          </a:p>
          <a:p>
            <a:pPr marL="342900" indent="-342900" algn="just">
              <a:spcBef>
                <a:spcPct val="30000"/>
              </a:spcBef>
            </a:pPr>
            <a:endParaRPr lang="pl-PL" sz="1400"/>
          </a:p>
        </p:txBody>
      </p:sp>
      <p:pic>
        <p:nvPicPr>
          <p:cNvPr id="28678" name="Picture 12"/>
          <p:cNvPicPr>
            <a:picLocks noChangeAspect="1" noChangeArrowheads="1"/>
          </p:cNvPicPr>
          <p:nvPr/>
        </p:nvPicPr>
        <p:blipFill>
          <a:blip r:embed="rId4"/>
          <a:srcRect b="-319"/>
          <a:stretch>
            <a:fillRect/>
          </a:stretch>
        </p:blipFill>
        <p:spPr bwMode="auto">
          <a:xfrm>
            <a:off x="250825" y="1500188"/>
            <a:ext cx="6892925" cy="37861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7" name="Grupa 20"/>
          <p:cNvGrpSpPr>
            <a:grpSpLocks/>
          </p:cNvGrpSpPr>
          <p:nvPr/>
        </p:nvGrpSpPr>
        <p:grpSpPr bwMode="auto">
          <a:xfrm>
            <a:off x="0" y="357188"/>
            <a:ext cx="9144000" cy="6500812"/>
            <a:chOff x="0" y="357166"/>
            <a:chExt cx="9144000" cy="6500834"/>
          </a:xfrm>
        </p:grpSpPr>
        <p:sp>
          <p:nvSpPr>
            <p:cNvPr id="4" name="Prostokąt 3"/>
            <p:cNvSpPr/>
            <p:nvPr/>
          </p:nvSpPr>
          <p:spPr>
            <a:xfrm>
              <a:off x="0" y="6500812"/>
              <a:ext cx="9144000" cy="357188"/>
            </a:xfrm>
            <a:prstGeom prst="rect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grpSp>
          <p:nvGrpSpPr>
            <p:cNvPr id="29704" name="Grupa 19"/>
            <p:cNvGrpSpPr>
              <a:grpSpLocks/>
            </p:cNvGrpSpPr>
            <p:nvPr/>
          </p:nvGrpSpPr>
          <p:grpSpPr bwMode="auto">
            <a:xfrm>
              <a:off x="357158" y="357166"/>
              <a:ext cx="8429684" cy="422629"/>
              <a:chOff x="357158" y="357166"/>
              <a:chExt cx="8429684" cy="422629"/>
            </a:xfrm>
          </p:grpSpPr>
          <p:pic>
            <p:nvPicPr>
              <p:cNvPr id="29705" name="Obraz 4" descr="logotyp(claim)_pl.gif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57158" y="357166"/>
                <a:ext cx="2214578" cy="4226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706" name="Obraz 6" descr="piktogramy_zestaw.gif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500826" y="357166"/>
                <a:ext cx="2286016" cy="32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9698" name="Symbol zastępczy numeru slajdu 17"/>
          <p:cNvSpPr txBox="1">
            <a:spLocks noGrp="1"/>
          </p:cNvSpPr>
          <p:nvPr/>
        </p:nvSpPr>
        <p:spPr bwMode="auto">
          <a:xfrm>
            <a:off x="357188" y="6500813"/>
            <a:ext cx="42862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fld id="{E43DE72E-7902-4533-84A1-AD650782DE55}" type="slidenum">
              <a:rPr lang="pl-PL" sz="1200">
                <a:solidFill>
                  <a:schemeClr val="bg1"/>
                </a:solidFill>
                <a:cs typeface="Arial" charset="0"/>
              </a:rPr>
              <a:pPr/>
              <a:t>15</a:t>
            </a:fld>
            <a:endParaRPr lang="pl-PL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9699" name="Text Box 8"/>
          <p:cNvSpPr txBox="1">
            <a:spLocks noChangeArrowheads="1"/>
          </p:cNvSpPr>
          <p:nvPr/>
        </p:nvSpPr>
        <p:spPr bwMode="auto">
          <a:xfrm>
            <a:off x="323850" y="4437063"/>
            <a:ext cx="165576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273050" indent="-273050">
              <a:spcBef>
                <a:spcPct val="30000"/>
              </a:spcBef>
            </a:pPr>
            <a:endParaRPr lang="pl-PL"/>
          </a:p>
        </p:txBody>
      </p:sp>
      <p:sp>
        <p:nvSpPr>
          <p:cNvPr id="29700" name="Text Box 9"/>
          <p:cNvSpPr txBox="1">
            <a:spLocks noChangeArrowheads="1"/>
          </p:cNvSpPr>
          <p:nvPr/>
        </p:nvSpPr>
        <p:spPr bwMode="auto">
          <a:xfrm>
            <a:off x="0" y="765175"/>
            <a:ext cx="82804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>
                <a:solidFill>
                  <a:srgbClr val="153357"/>
                </a:solidFill>
              </a:rPr>
              <a:t>  Stan innowacyjności na Mazowszu – wybrane elementy</a:t>
            </a:r>
          </a:p>
          <a:p>
            <a:endParaRPr lang="pl-PL" sz="2000" b="1">
              <a:solidFill>
                <a:srgbClr val="153357"/>
              </a:solidFill>
            </a:endParaRPr>
          </a:p>
          <a:p>
            <a:endParaRPr lang="pl-PL"/>
          </a:p>
        </p:txBody>
      </p:sp>
      <p:sp>
        <p:nvSpPr>
          <p:cNvPr id="29701" name="Text Box 3"/>
          <p:cNvSpPr txBox="1">
            <a:spLocks noChangeArrowheads="1"/>
          </p:cNvSpPr>
          <p:nvPr/>
        </p:nvSpPr>
        <p:spPr bwMode="auto">
          <a:xfrm>
            <a:off x="107950" y="1125538"/>
            <a:ext cx="864235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342900" indent="-342900" algn="just">
              <a:spcBef>
                <a:spcPct val="30000"/>
              </a:spcBef>
            </a:pPr>
            <a:r>
              <a:rPr lang="pl-PL" sz="1600" b="1">
                <a:solidFill>
                  <a:srgbClr val="FF0000"/>
                </a:solidFill>
              </a:rPr>
              <a:t> I. Sektor biznesu. </a:t>
            </a:r>
            <a:r>
              <a:rPr lang="pl-PL" sz="1600"/>
              <a:t>Sektory innowacyjne w podziale na subregiony</a:t>
            </a:r>
          </a:p>
          <a:p>
            <a:pPr marL="342900" indent="-342900" algn="just">
              <a:spcBef>
                <a:spcPct val="30000"/>
              </a:spcBef>
            </a:pPr>
            <a:endParaRPr lang="pl-PL" sz="1400"/>
          </a:p>
        </p:txBody>
      </p:sp>
      <p:pic>
        <p:nvPicPr>
          <p:cNvPr id="29702" name="Wykres 1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1484313"/>
            <a:ext cx="6481763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1" name="Grupa 20"/>
          <p:cNvGrpSpPr>
            <a:grpSpLocks/>
          </p:cNvGrpSpPr>
          <p:nvPr/>
        </p:nvGrpSpPr>
        <p:grpSpPr bwMode="auto">
          <a:xfrm>
            <a:off x="0" y="357188"/>
            <a:ext cx="9144000" cy="6500812"/>
            <a:chOff x="0" y="357166"/>
            <a:chExt cx="9144000" cy="6500834"/>
          </a:xfrm>
        </p:grpSpPr>
        <p:sp>
          <p:nvSpPr>
            <p:cNvPr id="4" name="Prostokąt 3"/>
            <p:cNvSpPr/>
            <p:nvPr/>
          </p:nvSpPr>
          <p:spPr>
            <a:xfrm>
              <a:off x="0" y="6500812"/>
              <a:ext cx="9144000" cy="357188"/>
            </a:xfrm>
            <a:prstGeom prst="rect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grpSp>
          <p:nvGrpSpPr>
            <p:cNvPr id="30729" name="Grupa 19"/>
            <p:cNvGrpSpPr>
              <a:grpSpLocks/>
            </p:cNvGrpSpPr>
            <p:nvPr/>
          </p:nvGrpSpPr>
          <p:grpSpPr bwMode="auto">
            <a:xfrm>
              <a:off x="357158" y="357166"/>
              <a:ext cx="8429684" cy="422629"/>
              <a:chOff x="357158" y="357166"/>
              <a:chExt cx="8429684" cy="422629"/>
            </a:xfrm>
          </p:grpSpPr>
          <p:pic>
            <p:nvPicPr>
              <p:cNvPr id="30730" name="Obraz 4" descr="logotyp(claim)_pl.gif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57158" y="357166"/>
                <a:ext cx="2214578" cy="4226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731" name="Obraz 6" descr="piktogramy_zestaw.gif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500826" y="357166"/>
                <a:ext cx="2286016" cy="32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30722" name="Symbol zastępczy numeru slajdu 17"/>
          <p:cNvSpPr txBox="1">
            <a:spLocks noGrp="1"/>
          </p:cNvSpPr>
          <p:nvPr/>
        </p:nvSpPr>
        <p:spPr bwMode="auto">
          <a:xfrm>
            <a:off x="357188" y="6500813"/>
            <a:ext cx="42862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fld id="{41190F61-EEF4-4086-B19E-DE71032765F6}" type="slidenum">
              <a:rPr lang="pl-PL" sz="1200">
                <a:solidFill>
                  <a:schemeClr val="bg1"/>
                </a:solidFill>
                <a:cs typeface="Arial" charset="0"/>
              </a:rPr>
              <a:pPr/>
              <a:t>16</a:t>
            </a:fld>
            <a:endParaRPr lang="pl-PL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0723" name="Text Box 8"/>
          <p:cNvSpPr txBox="1">
            <a:spLocks noChangeArrowheads="1"/>
          </p:cNvSpPr>
          <p:nvPr/>
        </p:nvSpPr>
        <p:spPr bwMode="auto">
          <a:xfrm>
            <a:off x="323850" y="4437063"/>
            <a:ext cx="165576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273050" indent="-273050">
              <a:spcBef>
                <a:spcPct val="30000"/>
              </a:spcBef>
            </a:pPr>
            <a:endParaRPr lang="pl-PL"/>
          </a:p>
        </p:txBody>
      </p:sp>
      <p:sp>
        <p:nvSpPr>
          <p:cNvPr id="30724" name="Text Box 9"/>
          <p:cNvSpPr txBox="1">
            <a:spLocks noChangeArrowheads="1"/>
          </p:cNvSpPr>
          <p:nvPr/>
        </p:nvSpPr>
        <p:spPr bwMode="auto">
          <a:xfrm>
            <a:off x="0" y="765175"/>
            <a:ext cx="82804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>
                <a:solidFill>
                  <a:srgbClr val="153357"/>
                </a:solidFill>
              </a:rPr>
              <a:t>  Stan innowacyjności na Mazowszu – wybrane elementy</a:t>
            </a:r>
          </a:p>
          <a:p>
            <a:endParaRPr lang="pl-PL" sz="2000" b="1">
              <a:solidFill>
                <a:srgbClr val="153357"/>
              </a:solidFill>
            </a:endParaRPr>
          </a:p>
          <a:p>
            <a:endParaRPr lang="pl-PL"/>
          </a:p>
        </p:txBody>
      </p:sp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107950" y="1125538"/>
            <a:ext cx="864235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342900" indent="-342900" algn="just">
              <a:spcBef>
                <a:spcPct val="30000"/>
              </a:spcBef>
            </a:pPr>
            <a:r>
              <a:rPr lang="pl-PL" sz="1600" b="1">
                <a:solidFill>
                  <a:srgbClr val="FF0000"/>
                </a:solidFill>
              </a:rPr>
              <a:t> I. Sektor biznesu. </a:t>
            </a:r>
            <a:r>
              <a:rPr lang="pl-PL" sz="1600"/>
              <a:t>Sektory innowacyjne w podziale na subregiony</a:t>
            </a:r>
          </a:p>
          <a:p>
            <a:pPr marL="342900" indent="-342900" algn="just">
              <a:spcBef>
                <a:spcPct val="30000"/>
              </a:spcBef>
            </a:pPr>
            <a:endParaRPr lang="pl-PL" sz="1400"/>
          </a:p>
        </p:txBody>
      </p:sp>
      <p:pic>
        <p:nvPicPr>
          <p:cNvPr id="307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0" y="1557338"/>
            <a:ext cx="601345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7" name="Tytuł 1"/>
          <p:cNvSpPr>
            <a:spLocks/>
          </p:cNvSpPr>
          <p:nvPr/>
        </p:nvSpPr>
        <p:spPr bwMode="auto">
          <a:xfrm>
            <a:off x="6300788" y="1628775"/>
            <a:ext cx="2555875" cy="1296988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pl-PL" sz="1600">
                <a:solidFill>
                  <a:schemeClr val="bg1"/>
                </a:solidFill>
              </a:rPr>
              <a:t>Struktura ilościowa firm </a:t>
            </a:r>
            <a:br>
              <a:rPr lang="pl-PL" sz="1600">
                <a:solidFill>
                  <a:schemeClr val="bg1"/>
                </a:solidFill>
              </a:rPr>
            </a:br>
            <a:r>
              <a:rPr lang="pl-PL" sz="1600">
                <a:solidFill>
                  <a:schemeClr val="bg1"/>
                </a:solidFill>
              </a:rPr>
              <a:t>w sektorach innowacyjnych </a:t>
            </a:r>
            <a:br>
              <a:rPr lang="pl-PL" sz="1600">
                <a:solidFill>
                  <a:schemeClr val="bg1"/>
                </a:solidFill>
              </a:rPr>
            </a:br>
            <a:r>
              <a:rPr lang="pl-PL" sz="1600">
                <a:solidFill>
                  <a:schemeClr val="bg1"/>
                </a:solidFill>
              </a:rPr>
              <a:t>wg podregionów na Mazowszu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75" name="Grupa 20"/>
          <p:cNvGrpSpPr>
            <a:grpSpLocks/>
          </p:cNvGrpSpPr>
          <p:nvPr/>
        </p:nvGrpSpPr>
        <p:grpSpPr bwMode="auto">
          <a:xfrm>
            <a:off x="0" y="357188"/>
            <a:ext cx="9144000" cy="6500812"/>
            <a:chOff x="0" y="357166"/>
            <a:chExt cx="9144000" cy="6500834"/>
          </a:xfrm>
        </p:grpSpPr>
        <p:sp>
          <p:nvSpPr>
            <p:cNvPr id="4" name="Prostokąt 3"/>
            <p:cNvSpPr/>
            <p:nvPr/>
          </p:nvSpPr>
          <p:spPr>
            <a:xfrm>
              <a:off x="0" y="6500812"/>
              <a:ext cx="9144000" cy="357188"/>
            </a:xfrm>
            <a:prstGeom prst="rect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grpSp>
          <p:nvGrpSpPr>
            <p:cNvPr id="40983" name="Grupa 19"/>
            <p:cNvGrpSpPr>
              <a:grpSpLocks/>
            </p:cNvGrpSpPr>
            <p:nvPr/>
          </p:nvGrpSpPr>
          <p:grpSpPr bwMode="auto">
            <a:xfrm>
              <a:off x="357158" y="357166"/>
              <a:ext cx="8429684" cy="422629"/>
              <a:chOff x="357158" y="357166"/>
              <a:chExt cx="8429684" cy="422629"/>
            </a:xfrm>
          </p:grpSpPr>
          <p:pic>
            <p:nvPicPr>
              <p:cNvPr id="40984" name="Obraz 4" descr="logotyp(claim)_pl.gif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57158" y="357166"/>
                <a:ext cx="2214578" cy="4226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0985" name="Obraz 6" descr="piktogramy_zestaw.gif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500826" y="357166"/>
                <a:ext cx="2286016" cy="32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40976" name="Symbol zastępczy numeru slajdu 17"/>
          <p:cNvSpPr txBox="1">
            <a:spLocks noGrp="1"/>
          </p:cNvSpPr>
          <p:nvPr/>
        </p:nvSpPr>
        <p:spPr bwMode="auto">
          <a:xfrm>
            <a:off x="357188" y="6500813"/>
            <a:ext cx="42862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fld id="{5FC371EC-DF2B-40D5-BA5F-2BEEEF3AF492}" type="slidenum">
              <a:rPr lang="pl-PL" sz="1200">
                <a:solidFill>
                  <a:schemeClr val="bg1"/>
                </a:solidFill>
                <a:cs typeface="Arial" charset="0"/>
              </a:rPr>
              <a:pPr/>
              <a:t>17</a:t>
            </a:fld>
            <a:endParaRPr lang="pl-PL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0977" name="Text Box 8"/>
          <p:cNvSpPr txBox="1">
            <a:spLocks noChangeArrowheads="1"/>
          </p:cNvSpPr>
          <p:nvPr/>
        </p:nvSpPr>
        <p:spPr bwMode="auto">
          <a:xfrm>
            <a:off x="323850" y="4437063"/>
            <a:ext cx="165576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273050" indent="-273050">
              <a:spcBef>
                <a:spcPct val="30000"/>
              </a:spcBef>
            </a:pPr>
            <a:endParaRPr lang="pl-PL"/>
          </a:p>
        </p:txBody>
      </p:sp>
      <p:sp>
        <p:nvSpPr>
          <p:cNvPr id="40978" name="Text Box 9"/>
          <p:cNvSpPr txBox="1">
            <a:spLocks noChangeArrowheads="1"/>
          </p:cNvSpPr>
          <p:nvPr/>
        </p:nvSpPr>
        <p:spPr bwMode="auto">
          <a:xfrm>
            <a:off x="0" y="765175"/>
            <a:ext cx="82804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>
                <a:solidFill>
                  <a:srgbClr val="153357"/>
                </a:solidFill>
              </a:rPr>
              <a:t>  Stan innowacyjności na Mazowszu – wybrane elementy</a:t>
            </a:r>
          </a:p>
          <a:p>
            <a:endParaRPr lang="pl-PL" sz="2000" b="1">
              <a:solidFill>
                <a:srgbClr val="153357"/>
              </a:solidFill>
            </a:endParaRPr>
          </a:p>
          <a:p>
            <a:endParaRPr lang="pl-PL"/>
          </a:p>
        </p:txBody>
      </p:sp>
      <p:sp>
        <p:nvSpPr>
          <p:cNvPr id="40979" name="Text Box 3"/>
          <p:cNvSpPr txBox="1">
            <a:spLocks noChangeArrowheads="1"/>
          </p:cNvSpPr>
          <p:nvPr/>
        </p:nvSpPr>
        <p:spPr bwMode="auto">
          <a:xfrm>
            <a:off x="107950" y="1125538"/>
            <a:ext cx="90360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342900" indent="-342900">
              <a:spcBef>
                <a:spcPct val="30000"/>
              </a:spcBef>
            </a:pPr>
            <a:r>
              <a:rPr lang="pl-PL" sz="1600" b="1">
                <a:solidFill>
                  <a:srgbClr val="FF0000"/>
                </a:solidFill>
              </a:rPr>
              <a:t> I. Sektor biznesu. </a:t>
            </a:r>
            <a:r>
              <a:rPr lang="pl-PL" sz="1600"/>
              <a:t>Innowacje produktowe i procesowe w polskim przemyśle i usługach</a:t>
            </a:r>
          </a:p>
          <a:p>
            <a:pPr marL="342900" indent="-342900">
              <a:spcBef>
                <a:spcPct val="30000"/>
              </a:spcBef>
            </a:pPr>
            <a:r>
              <a:rPr lang="pl-PL" sz="1600"/>
              <a:t> w latach 2006/2008 </a:t>
            </a:r>
          </a:p>
          <a:p>
            <a:pPr marL="342900" indent="-342900" algn="just">
              <a:spcBef>
                <a:spcPct val="30000"/>
              </a:spcBef>
            </a:pPr>
            <a:endParaRPr lang="pl-PL" sz="1600"/>
          </a:p>
        </p:txBody>
      </p:sp>
      <p:sp>
        <p:nvSpPr>
          <p:cNvPr id="40980" name="Rectangle 13"/>
          <p:cNvSpPr>
            <a:spLocks noChangeArrowheads="1"/>
          </p:cNvSpPr>
          <p:nvPr/>
        </p:nvSpPr>
        <p:spPr bwMode="auto">
          <a:xfrm>
            <a:off x="0" y="1933575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rIns="360000" anchor="ctr">
            <a:spAutoFit/>
          </a:bodyPr>
          <a:lstStyle/>
          <a:p>
            <a:pPr>
              <a:spcBef>
                <a:spcPct val="30000"/>
              </a:spcBef>
            </a:pPr>
            <a:endParaRPr lang="pl-PL"/>
          </a:p>
        </p:txBody>
      </p:sp>
      <p:graphicFrame>
        <p:nvGraphicFramePr>
          <p:cNvPr id="40972" name="Object 12"/>
          <p:cNvGraphicFramePr>
            <a:graphicFrameLocks noChangeAspect="1"/>
          </p:cNvGraphicFramePr>
          <p:nvPr/>
        </p:nvGraphicFramePr>
        <p:xfrm>
          <a:off x="250825" y="1989138"/>
          <a:ext cx="4321175" cy="3600450"/>
        </p:xfrm>
        <a:graphic>
          <a:graphicData uri="http://schemas.openxmlformats.org/presentationml/2006/ole">
            <p:oleObj spid="_x0000_s40972" name="Arkusz" r:id="rId5" imgW="5705424" imgH="2990985" progId="Excel.Sheet.8">
              <p:embed/>
            </p:oleObj>
          </a:graphicData>
        </a:graphic>
      </p:graphicFrame>
      <p:sp>
        <p:nvSpPr>
          <p:cNvPr id="40981" name="Rectangle 15"/>
          <p:cNvSpPr>
            <a:spLocks noChangeArrowheads="1"/>
          </p:cNvSpPr>
          <p:nvPr/>
        </p:nvSpPr>
        <p:spPr bwMode="auto">
          <a:xfrm>
            <a:off x="-757238" y="1916113"/>
            <a:ext cx="9144001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rIns="360000" anchor="ctr">
            <a:spAutoFit/>
          </a:bodyPr>
          <a:lstStyle/>
          <a:p>
            <a:pPr>
              <a:spcBef>
                <a:spcPct val="30000"/>
              </a:spcBef>
            </a:pPr>
            <a:endParaRPr lang="pl-PL"/>
          </a:p>
        </p:txBody>
      </p:sp>
      <p:graphicFrame>
        <p:nvGraphicFramePr>
          <p:cNvPr id="40974" name="Object 14"/>
          <p:cNvGraphicFramePr>
            <a:graphicFrameLocks noChangeAspect="1"/>
          </p:cNvGraphicFramePr>
          <p:nvPr/>
        </p:nvGraphicFramePr>
        <p:xfrm>
          <a:off x="4714875" y="1989138"/>
          <a:ext cx="4286250" cy="3600450"/>
        </p:xfrm>
        <a:graphic>
          <a:graphicData uri="http://schemas.openxmlformats.org/presentationml/2006/ole">
            <p:oleObj spid="_x0000_s40974" name="Arkusz" r:id="rId6" imgW="5915008" imgH="3114743" progId="Excel.Sheet.8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5" name="Grupa 20"/>
          <p:cNvGrpSpPr>
            <a:grpSpLocks/>
          </p:cNvGrpSpPr>
          <p:nvPr/>
        </p:nvGrpSpPr>
        <p:grpSpPr bwMode="auto">
          <a:xfrm>
            <a:off x="0" y="357188"/>
            <a:ext cx="9144000" cy="6500812"/>
            <a:chOff x="0" y="357166"/>
            <a:chExt cx="9144000" cy="6500834"/>
          </a:xfrm>
        </p:grpSpPr>
        <p:sp>
          <p:nvSpPr>
            <p:cNvPr id="4" name="Prostokąt 3"/>
            <p:cNvSpPr/>
            <p:nvPr/>
          </p:nvSpPr>
          <p:spPr>
            <a:xfrm>
              <a:off x="0" y="6500812"/>
              <a:ext cx="9144000" cy="357188"/>
            </a:xfrm>
            <a:prstGeom prst="rect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grpSp>
          <p:nvGrpSpPr>
            <p:cNvPr id="41995" name="Grupa 19"/>
            <p:cNvGrpSpPr>
              <a:grpSpLocks/>
            </p:cNvGrpSpPr>
            <p:nvPr/>
          </p:nvGrpSpPr>
          <p:grpSpPr bwMode="auto">
            <a:xfrm>
              <a:off x="357158" y="357166"/>
              <a:ext cx="8429684" cy="422629"/>
              <a:chOff x="357158" y="357166"/>
              <a:chExt cx="8429684" cy="422629"/>
            </a:xfrm>
          </p:grpSpPr>
          <p:pic>
            <p:nvPicPr>
              <p:cNvPr id="41996" name="Obraz 4" descr="logotyp(claim)_pl.gif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57158" y="357166"/>
                <a:ext cx="2214578" cy="4226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1997" name="Obraz 6" descr="piktogramy_zestaw.gif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500826" y="357166"/>
                <a:ext cx="2286016" cy="32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41986" name="Rectangle 7"/>
          <p:cNvSpPr>
            <a:spLocks noGrp="1"/>
          </p:cNvSpPr>
          <p:nvPr>
            <p:ph type="title" idx="4294967295"/>
          </p:nvPr>
        </p:nvSpPr>
        <p:spPr>
          <a:xfrm>
            <a:off x="395288" y="1773238"/>
            <a:ext cx="8640762" cy="3084512"/>
          </a:xfrm>
        </p:spPr>
        <p:txBody>
          <a:bodyPr/>
          <a:lstStyle/>
          <a:p>
            <a:pPr algn="l" eaLnBrk="1" hangingPunct="1"/>
            <a:r>
              <a:rPr lang="pl-PL" sz="240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pl-PL" sz="2400" smtClean="0">
                <a:solidFill>
                  <a:srgbClr val="FF0000"/>
                </a:solidFill>
                <a:latin typeface="Arial" charset="0"/>
              </a:rPr>
            </a:br>
            <a:r>
              <a:rPr lang="pl-PL" sz="240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pl-PL" sz="2400" smtClean="0">
                <a:solidFill>
                  <a:srgbClr val="FF0000"/>
                </a:solidFill>
                <a:latin typeface="Arial" charset="0"/>
              </a:rPr>
            </a:br>
            <a:r>
              <a:rPr lang="pl-PL" sz="2200" smtClean="0">
                <a:solidFill>
                  <a:schemeClr val="hlink"/>
                </a:solidFill>
                <a:latin typeface="Arial" charset="0"/>
              </a:rPr>
              <a:t/>
            </a:r>
            <a:br>
              <a:rPr lang="pl-PL" sz="2200" smtClean="0">
                <a:solidFill>
                  <a:schemeClr val="hlink"/>
                </a:solidFill>
                <a:latin typeface="Arial" charset="0"/>
              </a:rPr>
            </a:br>
            <a:endParaRPr lang="en-AU" sz="2400" smtClean="0">
              <a:latin typeface="Arial" charset="0"/>
            </a:endParaRPr>
          </a:p>
        </p:txBody>
      </p:sp>
      <p:sp>
        <p:nvSpPr>
          <p:cNvPr id="41987" name="Symbol zastępczy numeru slajdu 17"/>
          <p:cNvSpPr txBox="1">
            <a:spLocks noGrp="1"/>
          </p:cNvSpPr>
          <p:nvPr/>
        </p:nvSpPr>
        <p:spPr bwMode="auto">
          <a:xfrm>
            <a:off x="357188" y="6500813"/>
            <a:ext cx="42862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fld id="{75942BA4-3F00-4E44-9EAE-7798AB30C5BA}" type="slidenum">
              <a:rPr lang="pl-PL" sz="1200">
                <a:solidFill>
                  <a:schemeClr val="bg1"/>
                </a:solidFill>
                <a:cs typeface="Arial" charset="0"/>
              </a:rPr>
              <a:pPr/>
              <a:t>18</a:t>
            </a:fld>
            <a:endParaRPr lang="pl-PL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1988" name="Text Box 3"/>
          <p:cNvSpPr txBox="1">
            <a:spLocks noChangeArrowheads="1"/>
          </p:cNvSpPr>
          <p:nvPr/>
        </p:nvSpPr>
        <p:spPr bwMode="auto">
          <a:xfrm>
            <a:off x="179388" y="908050"/>
            <a:ext cx="8856662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342900" indent="-342900" algn="just">
              <a:spcBef>
                <a:spcPct val="30000"/>
              </a:spcBef>
            </a:pPr>
            <a:endParaRPr lang="pl-PL" sz="2000"/>
          </a:p>
          <a:p>
            <a:pPr marL="342900" indent="-342900" algn="just">
              <a:spcBef>
                <a:spcPct val="30000"/>
              </a:spcBef>
            </a:pPr>
            <a:endParaRPr lang="pl-PL" sz="1600"/>
          </a:p>
          <a:p>
            <a:pPr marL="342900" indent="-342900" algn="just">
              <a:spcBef>
                <a:spcPct val="30000"/>
              </a:spcBef>
            </a:pPr>
            <a:endParaRPr lang="pl-PL" sz="1600"/>
          </a:p>
          <a:p>
            <a:pPr marL="342900" indent="-342900" algn="just">
              <a:spcBef>
                <a:spcPct val="30000"/>
              </a:spcBef>
              <a:buFontTx/>
              <a:buChar char="•"/>
            </a:pPr>
            <a:endParaRPr lang="pl-PL" sz="1600"/>
          </a:p>
          <a:p>
            <a:pPr marL="342900" indent="-342900" algn="just">
              <a:spcBef>
                <a:spcPct val="30000"/>
              </a:spcBef>
              <a:buFontTx/>
              <a:buChar char="•"/>
            </a:pPr>
            <a:endParaRPr lang="pl-PL" sz="1600" b="1">
              <a:solidFill>
                <a:srgbClr val="153357"/>
              </a:solidFill>
            </a:endParaRPr>
          </a:p>
          <a:p>
            <a:pPr marL="342900" indent="-342900" algn="just">
              <a:spcBef>
                <a:spcPct val="30000"/>
              </a:spcBef>
            </a:pPr>
            <a:endParaRPr lang="pl-PL" sz="2000" b="1" u="sng">
              <a:solidFill>
                <a:srgbClr val="153357"/>
              </a:solidFill>
            </a:endParaRPr>
          </a:p>
          <a:p>
            <a:pPr marL="342900" indent="-342900">
              <a:spcBef>
                <a:spcPct val="30000"/>
              </a:spcBef>
              <a:buFontTx/>
              <a:buChar char="•"/>
            </a:pPr>
            <a:endParaRPr lang="pl-PL" sz="1600"/>
          </a:p>
          <a:p>
            <a:pPr marL="342900" indent="-342900" algn="just">
              <a:spcBef>
                <a:spcPct val="30000"/>
              </a:spcBef>
            </a:pPr>
            <a:endParaRPr lang="pl-PL" sz="1400"/>
          </a:p>
          <a:p>
            <a:pPr marL="342900" indent="-342900" algn="just">
              <a:spcBef>
                <a:spcPct val="30000"/>
              </a:spcBef>
            </a:pPr>
            <a:endParaRPr lang="pl-PL" sz="1400"/>
          </a:p>
        </p:txBody>
      </p:sp>
      <p:sp>
        <p:nvSpPr>
          <p:cNvPr id="41989" name="Text Box 11"/>
          <p:cNvSpPr txBox="1">
            <a:spLocks noChangeArrowheads="1"/>
          </p:cNvSpPr>
          <p:nvPr/>
        </p:nvSpPr>
        <p:spPr bwMode="auto">
          <a:xfrm>
            <a:off x="323850" y="4437063"/>
            <a:ext cx="165576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273050" indent="-273050">
              <a:spcBef>
                <a:spcPct val="30000"/>
              </a:spcBef>
            </a:pPr>
            <a:endParaRPr lang="pl-PL"/>
          </a:p>
        </p:txBody>
      </p:sp>
      <p:sp>
        <p:nvSpPr>
          <p:cNvPr id="41990" name="Symbol zastępczy zawartości 2"/>
          <p:cNvSpPr>
            <a:spLocks/>
          </p:cNvSpPr>
          <p:nvPr/>
        </p:nvSpPr>
        <p:spPr bwMode="auto">
          <a:xfrm>
            <a:off x="250825" y="1557338"/>
            <a:ext cx="8713788" cy="1871662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39725" indent="-331788">
              <a:spcBef>
                <a:spcPts val="800"/>
              </a:spcBef>
              <a:buFont typeface="Arial" charset="0"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pl-PL" sz="1600">
                <a:solidFill>
                  <a:schemeClr val="bg1"/>
                </a:solidFill>
              </a:rPr>
              <a:t>W Polsce funkcjonuje 48 centrów zagranicznych badawczo-rozwojowych zatrudniających </a:t>
            </a:r>
          </a:p>
          <a:p>
            <a:pPr marL="339725" indent="-331788">
              <a:spcBef>
                <a:spcPts val="800"/>
              </a:spcBef>
              <a:buFont typeface="Arial" charset="0"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pl-PL" sz="1600">
                <a:solidFill>
                  <a:schemeClr val="bg1"/>
                </a:solidFill>
              </a:rPr>
              <a:t>około 10 tysięcy osób. Centra zlokalizowane są głównie w dużych ośrodkach miejskich z silnie </a:t>
            </a:r>
          </a:p>
          <a:p>
            <a:pPr marL="339725" indent="-331788">
              <a:spcBef>
                <a:spcPts val="800"/>
              </a:spcBef>
              <a:buFont typeface="Arial" charset="0"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pl-PL" sz="1600">
                <a:solidFill>
                  <a:schemeClr val="bg1"/>
                </a:solidFill>
              </a:rPr>
              <a:t>rozbudowanym zapleczem akademickim, rozwiniętą infrastrukturą, korzystnymi warunkami </a:t>
            </a:r>
          </a:p>
          <a:p>
            <a:pPr marL="339725" indent="-331788">
              <a:spcBef>
                <a:spcPts val="800"/>
              </a:spcBef>
              <a:buFont typeface="Arial" charset="0"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pl-PL" sz="1600">
                <a:solidFill>
                  <a:schemeClr val="bg1"/>
                </a:solidFill>
              </a:rPr>
              <a:t>życia. Liderem w przyjmowaniu centrów badawczych jest Kraków gdzie zlokalizowano 11 </a:t>
            </a:r>
          </a:p>
          <a:p>
            <a:pPr marL="339725" indent="-331788">
              <a:spcBef>
                <a:spcPts val="800"/>
              </a:spcBef>
              <a:buFont typeface="Arial" charset="0"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pl-PL" sz="1600">
                <a:solidFill>
                  <a:schemeClr val="bg1"/>
                </a:solidFill>
              </a:rPr>
              <a:t>centrów badawczych, </a:t>
            </a:r>
            <a:r>
              <a:rPr lang="pl-PL" sz="1600" b="1">
                <a:solidFill>
                  <a:srgbClr val="FF0000"/>
                </a:solidFill>
              </a:rPr>
              <a:t>Warszawa - 10</a:t>
            </a:r>
            <a:r>
              <a:rPr lang="pl-PL" sz="1600">
                <a:solidFill>
                  <a:schemeClr val="bg1"/>
                </a:solidFill>
              </a:rPr>
              <a:t>, we Wrocławiu – 9.</a:t>
            </a:r>
            <a:r>
              <a:rPr lang="pl-PL" sz="1600"/>
              <a:t> </a:t>
            </a:r>
          </a:p>
        </p:txBody>
      </p:sp>
      <p:sp>
        <p:nvSpPr>
          <p:cNvPr id="41991" name="Text Box 15"/>
          <p:cNvSpPr txBox="1">
            <a:spLocks noChangeArrowheads="1"/>
          </p:cNvSpPr>
          <p:nvPr/>
        </p:nvSpPr>
        <p:spPr bwMode="auto">
          <a:xfrm>
            <a:off x="250825" y="3573463"/>
            <a:ext cx="8642350" cy="981075"/>
          </a:xfrm>
          <a:prstGeom prst="rect">
            <a:avLst/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273050" indent="-273050">
              <a:spcBef>
                <a:spcPct val="30000"/>
              </a:spcBef>
            </a:pPr>
            <a:r>
              <a:rPr lang="pl-PL" sz="1600">
                <a:solidFill>
                  <a:schemeClr val="bg1"/>
                </a:solidFill>
              </a:rPr>
              <a:t>W Warszawie zlokalizowanych jest </a:t>
            </a:r>
            <a:r>
              <a:rPr lang="pl-PL" sz="1600" b="1">
                <a:solidFill>
                  <a:srgbClr val="FF0000"/>
                </a:solidFill>
              </a:rPr>
              <a:t>28</a:t>
            </a:r>
            <a:r>
              <a:rPr lang="pl-PL" sz="1600">
                <a:solidFill>
                  <a:schemeClr val="bg1"/>
                </a:solidFill>
              </a:rPr>
              <a:t> spośród 132 zagranicznych centrów usług </a:t>
            </a:r>
          </a:p>
          <a:p>
            <a:pPr marL="273050" indent="-273050">
              <a:spcBef>
                <a:spcPct val="30000"/>
              </a:spcBef>
            </a:pPr>
            <a:r>
              <a:rPr lang="pl-PL" sz="1600">
                <a:solidFill>
                  <a:schemeClr val="bg1"/>
                </a:solidFill>
              </a:rPr>
              <a:t>(20%), to obok Krakowa najpopularniejsze miejsce lokalizacji. Wartość  rynku szacuje się </a:t>
            </a:r>
          </a:p>
          <a:p>
            <a:pPr marL="273050" indent="-273050">
              <a:spcBef>
                <a:spcPct val="30000"/>
              </a:spcBef>
            </a:pPr>
            <a:r>
              <a:rPr lang="pl-PL" sz="1600">
                <a:solidFill>
                  <a:schemeClr val="bg1"/>
                </a:solidFill>
              </a:rPr>
              <a:t>na około 3,2 - 3,7 mld USD. </a:t>
            </a:r>
          </a:p>
        </p:txBody>
      </p:sp>
      <p:sp>
        <p:nvSpPr>
          <p:cNvPr id="41992" name="Text Box 16"/>
          <p:cNvSpPr txBox="1">
            <a:spLocks noChangeArrowheads="1"/>
          </p:cNvSpPr>
          <p:nvPr/>
        </p:nvSpPr>
        <p:spPr bwMode="auto">
          <a:xfrm>
            <a:off x="0" y="765175"/>
            <a:ext cx="82804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>
                <a:solidFill>
                  <a:srgbClr val="153357"/>
                </a:solidFill>
              </a:rPr>
              <a:t>  Stan innowacyjności na Mazowszu – wybrane elementy</a:t>
            </a:r>
          </a:p>
          <a:p>
            <a:endParaRPr lang="pl-PL" sz="2000" b="1">
              <a:solidFill>
                <a:srgbClr val="153357"/>
              </a:solidFill>
            </a:endParaRPr>
          </a:p>
          <a:p>
            <a:endParaRPr lang="pl-PL"/>
          </a:p>
        </p:txBody>
      </p:sp>
      <p:sp>
        <p:nvSpPr>
          <p:cNvPr id="41993" name="Text Box 3"/>
          <p:cNvSpPr txBox="1">
            <a:spLocks noChangeArrowheads="1"/>
          </p:cNvSpPr>
          <p:nvPr/>
        </p:nvSpPr>
        <p:spPr bwMode="auto">
          <a:xfrm>
            <a:off x="107950" y="1125538"/>
            <a:ext cx="903605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342900" indent="-342900">
              <a:spcBef>
                <a:spcPct val="30000"/>
              </a:spcBef>
            </a:pPr>
            <a:r>
              <a:rPr lang="pl-PL" sz="1600" b="1">
                <a:solidFill>
                  <a:srgbClr val="FF0000"/>
                </a:solidFill>
              </a:rPr>
              <a:t> I. Sektor instytucji wsparcia.</a:t>
            </a:r>
            <a:endParaRPr lang="pl-PL" sz="1600"/>
          </a:p>
          <a:p>
            <a:pPr marL="342900" indent="-342900" algn="just">
              <a:spcBef>
                <a:spcPct val="30000"/>
              </a:spcBef>
            </a:pPr>
            <a:endParaRPr lang="pl-PL" sz="16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09" name="Grupa 20"/>
          <p:cNvGrpSpPr>
            <a:grpSpLocks/>
          </p:cNvGrpSpPr>
          <p:nvPr/>
        </p:nvGrpSpPr>
        <p:grpSpPr bwMode="auto">
          <a:xfrm>
            <a:off x="0" y="357188"/>
            <a:ext cx="9144000" cy="6500812"/>
            <a:chOff x="0" y="357166"/>
            <a:chExt cx="9144000" cy="6500834"/>
          </a:xfrm>
        </p:grpSpPr>
        <p:sp>
          <p:nvSpPr>
            <p:cNvPr id="4" name="Prostokąt 3"/>
            <p:cNvSpPr/>
            <p:nvPr/>
          </p:nvSpPr>
          <p:spPr>
            <a:xfrm>
              <a:off x="0" y="6500812"/>
              <a:ext cx="9144000" cy="357188"/>
            </a:xfrm>
            <a:prstGeom prst="rect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grpSp>
          <p:nvGrpSpPr>
            <p:cNvPr id="43017" name="Grupa 19"/>
            <p:cNvGrpSpPr>
              <a:grpSpLocks/>
            </p:cNvGrpSpPr>
            <p:nvPr/>
          </p:nvGrpSpPr>
          <p:grpSpPr bwMode="auto">
            <a:xfrm>
              <a:off x="357158" y="357166"/>
              <a:ext cx="8429684" cy="422629"/>
              <a:chOff x="357158" y="357166"/>
              <a:chExt cx="8429684" cy="422629"/>
            </a:xfrm>
          </p:grpSpPr>
          <p:pic>
            <p:nvPicPr>
              <p:cNvPr id="43018" name="Obraz 4" descr="logotyp(claim)_pl.gif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57158" y="357166"/>
                <a:ext cx="2214578" cy="4226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019" name="Obraz 6" descr="piktogramy_zestaw.gif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500826" y="357166"/>
                <a:ext cx="2286016" cy="32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43010" name="Symbol zastępczy numeru slajdu 17"/>
          <p:cNvSpPr txBox="1">
            <a:spLocks noGrp="1"/>
          </p:cNvSpPr>
          <p:nvPr/>
        </p:nvSpPr>
        <p:spPr bwMode="auto">
          <a:xfrm>
            <a:off x="357188" y="6500813"/>
            <a:ext cx="42862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fld id="{BA6AA896-A232-45E3-8AEE-6D6C9AA0947C}" type="slidenum">
              <a:rPr lang="pl-PL" sz="1200">
                <a:solidFill>
                  <a:schemeClr val="bg1"/>
                </a:solidFill>
                <a:cs typeface="Arial" charset="0"/>
              </a:rPr>
              <a:pPr/>
              <a:t>19</a:t>
            </a:fld>
            <a:endParaRPr lang="pl-PL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79388" y="908050"/>
            <a:ext cx="8856662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342900" indent="-342900" algn="just">
              <a:spcBef>
                <a:spcPct val="30000"/>
              </a:spcBef>
            </a:pPr>
            <a:endParaRPr lang="pl-PL" sz="2000"/>
          </a:p>
          <a:p>
            <a:pPr marL="342900" indent="-342900" algn="just">
              <a:spcBef>
                <a:spcPct val="30000"/>
              </a:spcBef>
            </a:pPr>
            <a:endParaRPr lang="pl-PL" sz="1600"/>
          </a:p>
          <a:p>
            <a:pPr marL="342900" indent="-342900" algn="just">
              <a:spcBef>
                <a:spcPct val="30000"/>
              </a:spcBef>
            </a:pPr>
            <a:endParaRPr lang="pl-PL" sz="1600"/>
          </a:p>
          <a:p>
            <a:pPr marL="342900" indent="-342900" algn="just">
              <a:spcBef>
                <a:spcPct val="30000"/>
              </a:spcBef>
              <a:buFontTx/>
              <a:buChar char="•"/>
            </a:pPr>
            <a:endParaRPr lang="pl-PL" sz="1600"/>
          </a:p>
          <a:p>
            <a:pPr marL="342900" indent="-342900" algn="just">
              <a:spcBef>
                <a:spcPct val="30000"/>
              </a:spcBef>
              <a:buFontTx/>
              <a:buChar char="•"/>
            </a:pPr>
            <a:endParaRPr lang="pl-PL" sz="1600" b="1">
              <a:solidFill>
                <a:srgbClr val="153357"/>
              </a:solidFill>
            </a:endParaRPr>
          </a:p>
          <a:p>
            <a:pPr marL="342900" indent="-342900" algn="just">
              <a:spcBef>
                <a:spcPct val="30000"/>
              </a:spcBef>
            </a:pPr>
            <a:endParaRPr lang="pl-PL" sz="2000" b="1" u="sng">
              <a:solidFill>
                <a:srgbClr val="153357"/>
              </a:solidFill>
            </a:endParaRPr>
          </a:p>
          <a:p>
            <a:pPr marL="342900" indent="-342900">
              <a:spcBef>
                <a:spcPct val="30000"/>
              </a:spcBef>
              <a:buFontTx/>
              <a:buChar char="•"/>
            </a:pPr>
            <a:endParaRPr lang="pl-PL" sz="1600"/>
          </a:p>
          <a:p>
            <a:pPr marL="342900" indent="-342900" algn="just">
              <a:spcBef>
                <a:spcPct val="30000"/>
              </a:spcBef>
            </a:pPr>
            <a:endParaRPr lang="pl-PL" sz="1400"/>
          </a:p>
          <a:p>
            <a:pPr marL="342900" indent="-342900" algn="just">
              <a:spcBef>
                <a:spcPct val="30000"/>
              </a:spcBef>
            </a:pPr>
            <a:endParaRPr lang="pl-PL" sz="1400"/>
          </a:p>
        </p:txBody>
      </p:sp>
      <p:sp>
        <p:nvSpPr>
          <p:cNvPr id="43012" name="Text Box 13"/>
          <p:cNvSpPr txBox="1">
            <a:spLocks noChangeArrowheads="1"/>
          </p:cNvSpPr>
          <p:nvPr/>
        </p:nvSpPr>
        <p:spPr bwMode="auto">
          <a:xfrm>
            <a:off x="0" y="765175"/>
            <a:ext cx="82804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>
                <a:solidFill>
                  <a:srgbClr val="153357"/>
                </a:solidFill>
              </a:rPr>
              <a:t>  Stan innowacyjności na Mazowszu – wybrane elementy</a:t>
            </a:r>
          </a:p>
          <a:p>
            <a:endParaRPr lang="pl-PL" sz="2000" b="1">
              <a:solidFill>
                <a:srgbClr val="153357"/>
              </a:solidFill>
            </a:endParaRPr>
          </a:p>
          <a:p>
            <a:endParaRPr lang="pl-PL"/>
          </a:p>
        </p:txBody>
      </p:sp>
      <p:sp>
        <p:nvSpPr>
          <p:cNvPr id="43013" name="Text Box 3"/>
          <p:cNvSpPr txBox="1">
            <a:spLocks noChangeArrowheads="1"/>
          </p:cNvSpPr>
          <p:nvPr/>
        </p:nvSpPr>
        <p:spPr bwMode="auto">
          <a:xfrm>
            <a:off x="107950" y="1125538"/>
            <a:ext cx="903605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342900" indent="-342900">
              <a:spcBef>
                <a:spcPct val="30000"/>
              </a:spcBef>
            </a:pPr>
            <a:r>
              <a:rPr lang="pl-PL" sz="1600" b="1">
                <a:solidFill>
                  <a:srgbClr val="FF0000"/>
                </a:solidFill>
              </a:rPr>
              <a:t> I. Sektor instytucji wsparcia. </a:t>
            </a:r>
            <a:r>
              <a:rPr lang="pl-PL" sz="1600"/>
              <a:t>Pozycja Warszawy w liczbie lokalizacji CUW w Polsce </a:t>
            </a:r>
          </a:p>
          <a:p>
            <a:pPr marL="342900" indent="-342900" algn="just">
              <a:spcBef>
                <a:spcPct val="30000"/>
              </a:spcBef>
            </a:pPr>
            <a:endParaRPr lang="pl-PL" sz="1600"/>
          </a:p>
        </p:txBody>
      </p:sp>
      <p:pic>
        <p:nvPicPr>
          <p:cNvPr id="43014" name="Picture 15"/>
          <p:cNvPicPr>
            <a:picLocks noChangeAspect="1" noChangeArrowheads="1"/>
          </p:cNvPicPr>
          <p:nvPr/>
        </p:nvPicPr>
        <p:blipFill>
          <a:blip r:embed="rId4"/>
          <a:srcRect b="-201"/>
          <a:stretch>
            <a:fillRect/>
          </a:stretch>
        </p:blipFill>
        <p:spPr bwMode="auto">
          <a:xfrm>
            <a:off x="250825" y="1628775"/>
            <a:ext cx="4321175" cy="35290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43015" name="Picture 1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1628775"/>
            <a:ext cx="4194175" cy="35067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Grupa 20"/>
          <p:cNvGrpSpPr>
            <a:grpSpLocks/>
          </p:cNvGrpSpPr>
          <p:nvPr/>
        </p:nvGrpSpPr>
        <p:grpSpPr bwMode="auto">
          <a:xfrm>
            <a:off x="0" y="357188"/>
            <a:ext cx="9144000" cy="6500812"/>
            <a:chOff x="0" y="357166"/>
            <a:chExt cx="9144000" cy="6500834"/>
          </a:xfrm>
        </p:grpSpPr>
        <p:sp>
          <p:nvSpPr>
            <p:cNvPr id="4" name="Prostokąt 3"/>
            <p:cNvSpPr/>
            <p:nvPr/>
          </p:nvSpPr>
          <p:spPr>
            <a:xfrm>
              <a:off x="0" y="6500812"/>
              <a:ext cx="9144000" cy="357188"/>
            </a:xfrm>
            <a:prstGeom prst="rect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grpSp>
          <p:nvGrpSpPr>
            <p:cNvPr id="16389" name="Grupa 19"/>
            <p:cNvGrpSpPr>
              <a:grpSpLocks/>
            </p:cNvGrpSpPr>
            <p:nvPr/>
          </p:nvGrpSpPr>
          <p:grpSpPr bwMode="auto">
            <a:xfrm>
              <a:off x="357158" y="357166"/>
              <a:ext cx="8429684" cy="422629"/>
              <a:chOff x="357158" y="357166"/>
              <a:chExt cx="8429684" cy="422629"/>
            </a:xfrm>
          </p:grpSpPr>
          <p:pic>
            <p:nvPicPr>
              <p:cNvPr id="16390" name="Obraz 4" descr="logotyp(claim)_pl.gif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57158" y="357166"/>
                <a:ext cx="2214578" cy="4226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6391" name="Obraz 6" descr="piktogramy_zestaw.gif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500826" y="357166"/>
                <a:ext cx="2286016" cy="32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6386" name="Rectangle 7"/>
          <p:cNvSpPr>
            <a:spLocks noGrp="1"/>
          </p:cNvSpPr>
          <p:nvPr>
            <p:ph type="title" idx="4294967295"/>
          </p:nvPr>
        </p:nvSpPr>
        <p:spPr>
          <a:xfrm>
            <a:off x="0" y="1773238"/>
            <a:ext cx="8893175" cy="3084512"/>
          </a:xfrm>
        </p:spPr>
        <p:txBody>
          <a:bodyPr/>
          <a:lstStyle/>
          <a:p>
            <a:pPr eaLnBrk="1" hangingPunct="1"/>
            <a:r>
              <a:rPr lang="pl-PL" sz="240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pl-PL" sz="2400" smtClean="0">
                <a:solidFill>
                  <a:srgbClr val="FF0000"/>
                </a:solidFill>
                <a:latin typeface="Arial" charset="0"/>
              </a:rPr>
            </a:br>
            <a:r>
              <a:rPr lang="pl-PL" sz="240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pl-PL" sz="2400" smtClean="0">
                <a:solidFill>
                  <a:srgbClr val="FF0000"/>
                </a:solidFill>
                <a:latin typeface="Arial" charset="0"/>
              </a:rPr>
            </a:br>
            <a:r>
              <a:rPr lang="pl-PL" sz="2800" smtClean="0">
                <a:solidFill>
                  <a:srgbClr val="153357"/>
                </a:solidFill>
                <a:latin typeface="Arial" charset="0"/>
              </a:rPr>
              <a:t>Diagnoza poziomu innowacyjności na Mazowszu </a:t>
            </a:r>
            <a:br>
              <a:rPr lang="pl-PL" sz="2800" smtClean="0">
                <a:solidFill>
                  <a:srgbClr val="153357"/>
                </a:solidFill>
                <a:latin typeface="Arial" charset="0"/>
              </a:rPr>
            </a:br>
            <a:r>
              <a:rPr lang="pl-PL" sz="2800" smtClean="0">
                <a:solidFill>
                  <a:srgbClr val="153357"/>
                </a:solidFill>
                <a:latin typeface="Arial" charset="0"/>
              </a:rPr>
              <a:t>w kontekście dokumentu: </a:t>
            </a:r>
            <a:br>
              <a:rPr lang="pl-PL" sz="2800" smtClean="0">
                <a:solidFill>
                  <a:srgbClr val="153357"/>
                </a:solidFill>
                <a:latin typeface="Arial" charset="0"/>
              </a:rPr>
            </a:br>
            <a:r>
              <a:rPr lang="pl-PL" sz="2800" i="1" smtClean="0">
                <a:solidFill>
                  <a:srgbClr val="FF0000"/>
                </a:solidFill>
                <a:latin typeface="Arial" charset="0"/>
              </a:rPr>
              <a:t>Raport Otwarcia dotyczący stanu innowacyjności Mazowsza po uchwaleniu </a:t>
            </a:r>
            <a:br>
              <a:rPr lang="pl-PL" sz="2800" i="1" smtClean="0">
                <a:solidFill>
                  <a:srgbClr val="FF0000"/>
                </a:solidFill>
                <a:latin typeface="Arial" charset="0"/>
              </a:rPr>
            </a:br>
            <a:r>
              <a:rPr lang="pl-PL" sz="2800" i="1" smtClean="0">
                <a:solidFill>
                  <a:srgbClr val="FF0000"/>
                </a:solidFill>
                <a:latin typeface="Arial" charset="0"/>
              </a:rPr>
              <a:t>Regionalnej Strategii Innowacji na lata 2007 - 2013</a:t>
            </a:r>
            <a:r>
              <a:rPr lang="pl-PL" sz="280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pl-PL" sz="2800" smtClean="0">
                <a:solidFill>
                  <a:srgbClr val="FF0000"/>
                </a:solidFill>
                <a:latin typeface="Arial" charset="0"/>
              </a:rPr>
            </a:br>
            <a:r>
              <a:rPr lang="pl-PL" sz="280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pl-PL" sz="2800" smtClean="0">
                <a:solidFill>
                  <a:srgbClr val="FF0000"/>
                </a:solidFill>
                <a:latin typeface="Arial" charset="0"/>
              </a:rPr>
            </a:br>
            <a:r>
              <a:rPr lang="pl-PL" sz="240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pl-PL" sz="2400" smtClean="0">
                <a:solidFill>
                  <a:srgbClr val="FF0000"/>
                </a:solidFill>
                <a:latin typeface="Arial" charset="0"/>
              </a:rPr>
            </a:br>
            <a:endParaRPr lang="en-AU" sz="2400" smtClean="0">
              <a:latin typeface="Arial" charset="0"/>
            </a:endParaRPr>
          </a:p>
        </p:txBody>
      </p:sp>
      <p:sp>
        <p:nvSpPr>
          <p:cNvPr id="16387" name="Symbol zastępczy numeru slajdu 17"/>
          <p:cNvSpPr txBox="1">
            <a:spLocks noGrp="1"/>
          </p:cNvSpPr>
          <p:nvPr/>
        </p:nvSpPr>
        <p:spPr bwMode="auto">
          <a:xfrm>
            <a:off x="357188" y="6500813"/>
            <a:ext cx="42862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fld id="{4C7D3196-E3A8-4CE9-B6DA-4DA601CB3E54}" type="slidenum">
              <a:rPr lang="pl-PL" sz="1200">
                <a:solidFill>
                  <a:schemeClr val="bg1"/>
                </a:solidFill>
                <a:cs typeface="Arial" charset="0"/>
              </a:rPr>
              <a:pPr/>
              <a:t>2</a:t>
            </a:fld>
            <a:endParaRPr lang="pl-PL" sz="120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3" name="Grupa 20"/>
          <p:cNvGrpSpPr>
            <a:grpSpLocks/>
          </p:cNvGrpSpPr>
          <p:nvPr/>
        </p:nvGrpSpPr>
        <p:grpSpPr bwMode="auto">
          <a:xfrm>
            <a:off x="0" y="357188"/>
            <a:ext cx="9144000" cy="6500812"/>
            <a:chOff x="0" y="357166"/>
            <a:chExt cx="9144000" cy="6500834"/>
          </a:xfrm>
        </p:grpSpPr>
        <p:sp>
          <p:nvSpPr>
            <p:cNvPr id="4" name="Prostokąt 3"/>
            <p:cNvSpPr/>
            <p:nvPr/>
          </p:nvSpPr>
          <p:spPr>
            <a:xfrm>
              <a:off x="0" y="6500812"/>
              <a:ext cx="9144000" cy="357188"/>
            </a:xfrm>
            <a:prstGeom prst="rect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grpSp>
          <p:nvGrpSpPr>
            <p:cNvPr id="44122" name="Grupa 19"/>
            <p:cNvGrpSpPr>
              <a:grpSpLocks/>
            </p:cNvGrpSpPr>
            <p:nvPr/>
          </p:nvGrpSpPr>
          <p:grpSpPr bwMode="auto">
            <a:xfrm>
              <a:off x="357158" y="357166"/>
              <a:ext cx="8429684" cy="422629"/>
              <a:chOff x="357158" y="357166"/>
              <a:chExt cx="8429684" cy="422629"/>
            </a:xfrm>
          </p:grpSpPr>
          <p:pic>
            <p:nvPicPr>
              <p:cNvPr id="44123" name="Obraz 4" descr="logotyp(claim)_pl.gif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57158" y="357166"/>
                <a:ext cx="2214578" cy="4226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4124" name="Obraz 6" descr="piktogramy_zestaw.gif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500826" y="357166"/>
                <a:ext cx="2286016" cy="32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44034" name="Symbol zastępczy numeru slajdu 17"/>
          <p:cNvSpPr txBox="1">
            <a:spLocks noGrp="1"/>
          </p:cNvSpPr>
          <p:nvPr/>
        </p:nvSpPr>
        <p:spPr bwMode="auto">
          <a:xfrm>
            <a:off x="357188" y="6500813"/>
            <a:ext cx="42862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fld id="{2416ACEE-47EF-4CD3-90F4-2BC895094C5D}" type="slidenum">
              <a:rPr lang="pl-PL" sz="1200">
                <a:solidFill>
                  <a:schemeClr val="bg1"/>
                </a:solidFill>
                <a:cs typeface="Arial" charset="0"/>
              </a:rPr>
              <a:pPr/>
              <a:t>20</a:t>
            </a:fld>
            <a:endParaRPr lang="pl-PL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179388" y="908050"/>
            <a:ext cx="8856662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342900" indent="-342900" algn="just">
              <a:spcBef>
                <a:spcPct val="30000"/>
              </a:spcBef>
            </a:pPr>
            <a:endParaRPr lang="pl-PL" sz="2000"/>
          </a:p>
          <a:p>
            <a:pPr marL="342900" indent="-342900" algn="just">
              <a:spcBef>
                <a:spcPct val="30000"/>
              </a:spcBef>
            </a:pPr>
            <a:endParaRPr lang="pl-PL" sz="1600"/>
          </a:p>
          <a:p>
            <a:pPr marL="342900" indent="-342900" algn="just">
              <a:spcBef>
                <a:spcPct val="30000"/>
              </a:spcBef>
            </a:pPr>
            <a:endParaRPr lang="pl-PL" sz="1600"/>
          </a:p>
          <a:p>
            <a:pPr marL="342900" indent="-342900" algn="just">
              <a:spcBef>
                <a:spcPct val="30000"/>
              </a:spcBef>
              <a:buFontTx/>
              <a:buChar char="•"/>
            </a:pPr>
            <a:endParaRPr lang="pl-PL" sz="1600"/>
          </a:p>
          <a:p>
            <a:pPr marL="342900" indent="-342900" algn="just">
              <a:spcBef>
                <a:spcPct val="30000"/>
              </a:spcBef>
              <a:buFontTx/>
              <a:buChar char="•"/>
            </a:pPr>
            <a:endParaRPr lang="pl-PL" sz="1600" b="1">
              <a:solidFill>
                <a:srgbClr val="153357"/>
              </a:solidFill>
            </a:endParaRPr>
          </a:p>
          <a:p>
            <a:pPr marL="342900" indent="-342900" algn="just">
              <a:spcBef>
                <a:spcPct val="30000"/>
              </a:spcBef>
            </a:pPr>
            <a:endParaRPr lang="pl-PL" sz="2000" b="1" u="sng">
              <a:solidFill>
                <a:srgbClr val="153357"/>
              </a:solidFill>
            </a:endParaRPr>
          </a:p>
          <a:p>
            <a:pPr marL="342900" indent="-342900">
              <a:spcBef>
                <a:spcPct val="30000"/>
              </a:spcBef>
              <a:buFontTx/>
              <a:buChar char="•"/>
            </a:pPr>
            <a:endParaRPr lang="pl-PL" sz="1600"/>
          </a:p>
          <a:p>
            <a:pPr marL="342900" indent="-342900" algn="just">
              <a:spcBef>
                <a:spcPct val="30000"/>
              </a:spcBef>
            </a:pPr>
            <a:endParaRPr lang="pl-PL" sz="1400"/>
          </a:p>
          <a:p>
            <a:pPr marL="342900" indent="-342900" algn="just">
              <a:spcBef>
                <a:spcPct val="30000"/>
              </a:spcBef>
            </a:pPr>
            <a:endParaRPr lang="pl-PL" sz="1400"/>
          </a:p>
        </p:txBody>
      </p:sp>
      <p:sp>
        <p:nvSpPr>
          <p:cNvPr id="44036" name="Text Box 9"/>
          <p:cNvSpPr txBox="1">
            <a:spLocks noChangeArrowheads="1"/>
          </p:cNvSpPr>
          <p:nvPr/>
        </p:nvSpPr>
        <p:spPr bwMode="auto">
          <a:xfrm>
            <a:off x="0" y="765175"/>
            <a:ext cx="82804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>
                <a:solidFill>
                  <a:srgbClr val="153357"/>
                </a:solidFill>
              </a:rPr>
              <a:t>  Stan innowacyjności na Mazowszu – wybrane elementy</a:t>
            </a:r>
          </a:p>
          <a:p>
            <a:endParaRPr lang="pl-PL" sz="2000" b="1">
              <a:solidFill>
                <a:srgbClr val="153357"/>
              </a:solidFill>
            </a:endParaRPr>
          </a:p>
          <a:p>
            <a:endParaRPr lang="pl-PL"/>
          </a:p>
        </p:txBody>
      </p:sp>
      <p:sp>
        <p:nvSpPr>
          <p:cNvPr id="44037" name="Text Box 3"/>
          <p:cNvSpPr txBox="1">
            <a:spLocks noChangeArrowheads="1"/>
          </p:cNvSpPr>
          <p:nvPr/>
        </p:nvSpPr>
        <p:spPr bwMode="auto">
          <a:xfrm>
            <a:off x="107950" y="1125538"/>
            <a:ext cx="9036050" cy="101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342900" indent="-342900">
              <a:spcBef>
                <a:spcPct val="30000"/>
              </a:spcBef>
            </a:pPr>
            <a:r>
              <a:rPr lang="pl-PL" sz="1600" b="1">
                <a:solidFill>
                  <a:srgbClr val="FF0000"/>
                </a:solidFill>
              </a:rPr>
              <a:t> I. Sektor instytucji wsparcia.  </a:t>
            </a:r>
            <a:endParaRPr lang="pl-PL" sz="1600"/>
          </a:p>
          <a:p>
            <a:pPr marL="342900" indent="-342900">
              <a:spcBef>
                <a:spcPct val="30000"/>
              </a:spcBef>
            </a:pPr>
            <a:r>
              <a:rPr lang="pl-PL"/>
              <a:t> </a:t>
            </a:r>
            <a:endParaRPr lang="pl-PL" sz="1600"/>
          </a:p>
          <a:p>
            <a:pPr marL="342900" indent="-342900" algn="just">
              <a:spcBef>
                <a:spcPct val="30000"/>
              </a:spcBef>
            </a:pPr>
            <a:endParaRPr lang="pl-PL" sz="1600"/>
          </a:p>
        </p:txBody>
      </p:sp>
      <p:graphicFrame>
        <p:nvGraphicFramePr>
          <p:cNvPr id="45069" name="Group 13"/>
          <p:cNvGraphicFramePr>
            <a:graphicFrameLocks noGrp="1"/>
          </p:cNvGraphicFramePr>
          <p:nvPr/>
        </p:nvGraphicFramePr>
        <p:xfrm>
          <a:off x="250825" y="1484313"/>
          <a:ext cx="8318500" cy="3614737"/>
        </p:xfrm>
        <a:graphic>
          <a:graphicData uri="http://schemas.openxmlformats.org/drawingml/2006/table">
            <a:tbl>
              <a:tblPr/>
              <a:tblGrid>
                <a:gridCol w="4294188"/>
                <a:gridCol w="977900"/>
                <a:gridCol w="976312"/>
                <a:gridCol w="1035050"/>
                <a:gridCol w="1035050"/>
              </a:tblGrid>
              <a:tr h="257175">
                <a:tc rowSpan="2">
                  <a:txBody>
                    <a:bodyPr/>
                    <a:lstStyle/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Wyszczególnienie:</a:t>
                      </a:r>
                      <a:endParaRPr kumimoji="0" lang="pl-P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Mazowsze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Polska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5876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2006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2006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Parki technologiczne </a:t>
                      </a:r>
                      <a:b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</a:b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 inicjatywy parkowe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Inkubatory technologiczne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Inkubatory przedsiębiorczości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</a:tr>
              <a:tr h="431798">
                <a:tc>
                  <a:txBody>
                    <a:bodyPr/>
                    <a:lstStyle/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Preinkubatory i akademickie inkubatory przedsiębiorczości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endParaRPr kumimoji="0" lang="pl-P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endParaRPr kumimoji="0" lang="pl-P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Centra transferu technologii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Fundusze kapitału zalążkowego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Sieci aniołów Biznesu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Lokalne i regionalne fundusze pożyczkowe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Fundusze poręczeń kredytowych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Ośrodki szkoleniowo-doradcze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325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317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Razem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049713" algn="l"/>
                        </a:tabLst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735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7" name="Grupa 20"/>
          <p:cNvGrpSpPr>
            <a:grpSpLocks/>
          </p:cNvGrpSpPr>
          <p:nvPr/>
        </p:nvGrpSpPr>
        <p:grpSpPr bwMode="auto">
          <a:xfrm>
            <a:off x="0" y="357188"/>
            <a:ext cx="9144000" cy="6500812"/>
            <a:chOff x="0" y="357166"/>
            <a:chExt cx="9144000" cy="6500834"/>
          </a:xfrm>
        </p:grpSpPr>
        <p:sp>
          <p:nvSpPr>
            <p:cNvPr id="4" name="Prostokąt 3"/>
            <p:cNvSpPr/>
            <p:nvPr/>
          </p:nvSpPr>
          <p:spPr>
            <a:xfrm>
              <a:off x="0" y="6500812"/>
              <a:ext cx="9144000" cy="357188"/>
            </a:xfrm>
            <a:prstGeom prst="rect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grpSp>
          <p:nvGrpSpPr>
            <p:cNvPr id="45094" name="Grupa 19"/>
            <p:cNvGrpSpPr>
              <a:grpSpLocks/>
            </p:cNvGrpSpPr>
            <p:nvPr/>
          </p:nvGrpSpPr>
          <p:grpSpPr bwMode="auto">
            <a:xfrm>
              <a:off x="357158" y="357166"/>
              <a:ext cx="8429684" cy="422629"/>
              <a:chOff x="357158" y="357166"/>
              <a:chExt cx="8429684" cy="422629"/>
            </a:xfrm>
          </p:grpSpPr>
          <p:pic>
            <p:nvPicPr>
              <p:cNvPr id="45095" name="Obraz 4" descr="logotyp(claim)_pl.gif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57158" y="357166"/>
                <a:ext cx="2214578" cy="4226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5096" name="Obraz 6" descr="piktogramy_zestaw.gif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500826" y="357166"/>
                <a:ext cx="2286016" cy="32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45058" name="Symbol zastępczy numeru slajdu 17"/>
          <p:cNvSpPr txBox="1">
            <a:spLocks noGrp="1"/>
          </p:cNvSpPr>
          <p:nvPr/>
        </p:nvSpPr>
        <p:spPr bwMode="auto">
          <a:xfrm>
            <a:off x="357188" y="6500813"/>
            <a:ext cx="42862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fld id="{6167B9B4-967D-437D-842F-D754D0C91077}" type="slidenum">
              <a:rPr lang="pl-PL" sz="1200">
                <a:solidFill>
                  <a:schemeClr val="bg1"/>
                </a:solidFill>
                <a:cs typeface="Arial" charset="0"/>
              </a:rPr>
              <a:pPr/>
              <a:t>21</a:t>
            </a:fld>
            <a:endParaRPr lang="pl-PL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5059" name="Text Box 9"/>
          <p:cNvSpPr txBox="1">
            <a:spLocks noChangeArrowheads="1"/>
          </p:cNvSpPr>
          <p:nvPr/>
        </p:nvSpPr>
        <p:spPr bwMode="auto">
          <a:xfrm>
            <a:off x="0" y="765175"/>
            <a:ext cx="82804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>
                <a:solidFill>
                  <a:srgbClr val="153357"/>
                </a:solidFill>
              </a:rPr>
              <a:t>  Stan innowacyjności na Mazowszu – wybrane elementy</a:t>
            </a:r>
          </a:p>
          <a:p>
            <a:endParaRPr lang="pl-PL" sz="2000" b="1">
              <a:solidFill>
                <a:srgbClr val="153357"/>
              </a:solidFill>
            </a:endParaRPr>
          </a:p>
          <a:p>
            <a:endParaRPr lang="pl-PL"/>
          </a:p>
        </p:txBody>
      </p:sp>
      <p:sp>
        <p:nvSpPr>
          <p:cNvPr id="45060" name="Text Box 3"/>
          <p:cNvSpPr txBox="1">
            <a:spLocks noChangeArrowheads="1"/>
          </p:cNvSpPr>
          <p:nvPr/>
        </p:nvSpPr>
        <p:spPr bwMode="auto">
          <a:xfrm>
            <a:off x="107950" y="1125538"/>
            <a:ext cx="9036050" cy="101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342900" indent="-342900">
              <a:spcBef>
                <a:spcPct val="30000"/>
              </a:spcBef>
            </a:pPr>
            <a:r>
              <a:rPr lang="pl-PL" sz="1600" b="1">
                <a:solidFill>
                  <a:srgbClr val="FF0000"/>
                </a:solidFill>
              </a:rPr>
              <a:t> I. Sektor instytucji wsparcia. </a:t>
            </a:r>
            <a:r>
              <a:rPr lang="pl-PL" sz="1600"/>
              <a:t>Struktura mazowieckich instytucji wsparcia według </a:t>
            </a:r>
          </a:p>
          <a:p>
            <a:pPr marL="342900" indent="-342900">
              <a:spcBef>
                <a:spcPct val="30000"/>
              </a:spcBef>
            </a:pPr>
            <a:r>
              <a:rPr lang="pl-PL" sz="1600"/>
              <a:t> formy organizacyjno-prawnej (w ujęciu %)</a:t>
            </a:r>
            <a:r>
              <a:rPr lang="pl-PL"/>
              <a:t> </a:t>
            </a:r>
            <a:endParaRPr lang="pl-PL" sz="1600"/>
          </a:p>
          <a:p>
            <a:pPr marL="342900" indent="-342900" algn="just">
              <a:spcBef>
                <a:spcPct val="30000"/>
              </a:spcBef>
            </a:pPr>
            <a:endParaRPr lang="pl-PL" sz="1600"/>
          </a:p>
        </p:txBody>
      </p:sp>
      <p:graphicFrame>
        <p:nvGraphicFramePr>
          <p:cNvPr id="55521" name="Group 225"/>
          <p:cNvGraphicFramePr>
            <a:graphicFrameLocks noGrp="1"/>
          </p:cNvGraphicFramePr>
          <p:nvPr/>
        </p:nvGraphicFramePr>
        <p:xfrm>
          <a:off x="250825" y="1989138"/>
          <a:ext cx="7788275" cy="2043112"/>
        </p:xfrm>
        <a:graphic>
          <a:graphicData uri="http://schemas.openxmlformats.org/drawingml/2006/table">
            <a:tbl>
              <a:tblPr/>
              <a:tblGrid>
                <a:gridCol w="3600450"/>
                <a:gridCol w="1549400"/>
                <a:gridCol w="1549400"/>
                <a:gridCol w="1089025"/>
              </a:tblGrid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Wyszczególnienie: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Mazowsze 2006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Mazowsze 2010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Polska 2010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stowarzyszenia i fundacje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39,6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37,5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33,9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spółki publiczno-prywatne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18,6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17,5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34,7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jednostki administracji publicznej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9,6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12,5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6,5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jednostki szkół wyższych i instytucji B+R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18,6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20,0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10,6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367" name="Grupa 20"/>
          <p:cNvGrpSpPr>
            <a:grpSpLocks/>
          </p:cNvGrpSpPr>
          <p:nvPr/>
        </p:nvGrpSpPr>
        <p:grpSpPr bwMode="auto">
          <a:xfrm>
            <a:off x="0" y="357188"/>
            <a:ext cx="9144000" cy="6500812"/>
            <a:chOff x="0" y="357166"/>
            <a:chExt cx="9144000" cy="6500834"/>
          </a:xfrm>
        </p:grpSpPr>
        <p:sp>
          <p:nvSpPr>
            <p:cNvPr id="4" name="Prostokąt 3"/>
            <p:cNvSpPr/>
            <p:nvPr/>
          </p:nvSpPr>
          <p:spPr>
            <a:xfrm>
              <a:off x="0" y="6500812"/>
              <a:ext cx="9144000" cy="357188"/>
            </a:xfrm>
            <a:prstGeom prst="rect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grpSp>
          <p:nvGrpSpPr>
            <p:cNvPr id="54373" name="Grupa 19"/>
            <p:cNvGrpSpPr>
              <a:grpSpLocks/>
            </p:cNvGrpSpPr>
            <p:nvPr/>
          </p:nvGrpSpPr>
          <p:grpSpPr bwMode="auto">
            <a:xfrm>
              <a:off x="357158" y="357166"/>
              <a:ext cx="8429684" cy="422629"/>
              <a:chOff x="357158" y="357166"/>
              <a:chExt cx="8429684" cy="422629"/>
            </a:xfrm>
          </p:grpSpPr>
          <p:pic>
            <p:nvPicPr>
              <p:cNvPr id="54374" name="Obraz 4" descr="logotyp(claim)_pl.gif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57158" y="357166"/>
                <a:ext cx="2214578" cy="4226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4375" name="Obraz 6" descr="piktogramy_zestaw.gif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500826" y="357166"/>
                <a:ext cx="2286016" cy="32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54368" name="Symbol zastępczy numeru slajdu 17"/>
          <p:cNvSpPr txBox="1">
            <a:spLocks noGrp="1"/>
          </p:cNvSpPr>
          <p:nvPr/>
        </p:nvSpPr>
        <p:spPr bwMode="auto">
          <a:xfrm>
            <a:off x="357188" y="6500813"/>
            <a:ext cx="42862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fld id="{8B0E99B9-70C3-401F-9509-46102172CEE9}" type="slidenum">
              <a:rPr lang="pl-PL" sz="1200">
                <a:solidFill>
                  <a:schemeClr val="bg1"/>
                </a:solidFill>
                <a:cs typeface="Arial" charset="0"/>
              </a:rPr>
              <a:pPr/>
              <a:t>22</a:t>
            </a:fld>
            <a:endParaRPr lang="pl-PL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54369" name="Text Box 3"/>
          <p:cNvSpPr txBox="1">
            <a:spLocks noChangeArrowheads="1"/>
          </p:cNvSpPr>
          <p:nvPr/>
        </p:nvSpPr>
        <p:spPr bwMode="auto">
          <a:xfrm>
            <a:off x="179388" y="908050"/>
            <a:ext cx="8856662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342900" indent="-342900" algn="just">
              <a:spcBef>
                <a:spcPct val="30000"/>
              </a:spcBef>
            </a:pPr>
            <a:endParaRPr lang="pl-PL" sz="2000"/>
          </a:p>
          <a:p>
            <a:pPr marL="342900" indent="-342900" algn="just">
              <a:spcBef>
                <a:spcPct val="30000"/>
              </a:spcBef>
            </a:pPr>
            <a:endParaRPr lang="pl-PL" sz="1600"/>
          </a:p>
          <a:p>
            <a:pPr marL="342900" indent="-342900" algn="just">
              <a:spcBef>
                <a:spcPct val="30000"/>
              </a:spcBef>
            </a:pPr>
            <a:endParaRPr lang="pl-PL" sz="1600"/>
          </a:p>
          <a:p>
            <a:pPr marL="342900" indent="-342900" algn="just">
              <a:spcBef>
                <a:spcPct val="30000"/>
              </a:spcBef>
              <a:buFontTx/>
              <a:buChar char="•"/>
            </a:pPr>
            <a:endParaRPr lang="pl-PL" sz="1600"/>
          </a:p>
          <a:p>
            <a:pPr marL="342900" indent="-342900" algn="just">
              <a:spcBef>
                <a:spcPct val="30000"/>
              </a:spcBef>
              <a:buFontTx/>
              <a:buChar char="•"/>
            </a:pPr>
            <a:endParaRPr lang="pl-PL" sz="1600" b="1">
              <a:solidFill>
                <a:srgbClr val="153357"/>
              </a:solidFill>
            </a:endParaRPr>
          </a:p>
          <a:p>
            <a:pPr marL="342900" indent="-342900" algn="just">
              <a:spcBef>
                <a:spcPct val="30000"/>
              </a:spcBef>
            </a:pPr>
            <a:endParaRPr lang="pl-PL" sz="2000" b="1" u="sng">
              <a:solidFill>
                <a:srgbClr val="153357"/>
              </a:solidFill>
            </a:endParaRPr>
          </a:p>
          <a:p>
            <a:pPr marL="342900" indent="-342900">
              <a:spcBef>
                <a:spcPct val="30000"/>
              </a:spcBef>
              <a:buFontTx/>
              <a:buChar char="•"/>
            </a:pPr>
            <a:endParaRPr lang="pl-PL" sz="1600"/>
          </a:p>
          <a:p>
            <a:pPr marL="342900" indent="-342900" algn="just">
              <a:spcBef>
                <a:spcPct val="30000"/>
              </a:spcBef>
            </a:pPr>
            <a:endParaRPr lang="pl-PL" sz="1400"/>
          </a:p>
          <a:p>
            <a:pPr marL="342900" indent="-342900" algn="just">
              <a:spcBef>
                <a:spcPct val="30000"/>
              </a:spcBef>
            </a:pPr>
            <a:endParaRPr lang="pl-PL" sz="1400"/>
          </a:p>
        </p:txBody>
      </p:sp>
      <p:sp>
        <p:nvSpPr>
          <p:cNvPr id="54370" name="Text Box 9"/>
          <p:cNvSpPr txBox="1">
            <a:spLocks noChangeArrowheads="1"/>
          </p:cNvSpPr>
          <p:nvPr/>
        </p:nvSpPr>
        <p:spPr bwMode="auto">
          <a:xfrm>
            <a:off x="0" y="765175"/>
            <a:ext cx="82804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>
                <a:solidFill>
                  <a:srgbClr val="153357"/>
                </a:solidFill>
              </a:rPr>
              <a:t>  Stan innowacyjności na Mazowszu – wybrane elementy</a:t>
            </a:r>
          </a:p>
          <a:p>
            <a:endParaRPr lang="pl-PL" sz="2000" b="1">
              <a:solidFill>
                <a:srgbClr val="153357"/>
              </a:solidFill>
            </a:endParaRPr>
          </a:p>
          <a:p>
            <a:endParaRPr lang="pl-PL"/>
          </a:p>
        </p:txBody>
      </p:sp>
      <p:sp>
        <p:nvSpPr>
          <p:cNvPr id="54371" name="Text Box 3"/>
          <p:cNvSpPr txBox="1">
            <a:spLocks noChangeArrowheads="1"/>
          </p:cNvSpPr>
          <p:nvPr/>
        </p:nvSpPr>
        <p:spPr bwMode="auto">
          <a:xfrm>
            <a:off x="107950" y="1125538"/>
            <a:ext cx="90360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342900" indent="-342900">
              <a:spcBef>
                <a:spcPct val="30000"/>
              </a:spcBef>
            </a:pPr>
            <a:r>
              <a:rPr lang="pl-PL" sz="1600" b="1">
                <a:solidFill>
                  <a:srgbClr val="FF0000"/>
                </a:solidFill>
              </a:rPr>
              <a:t> I. Sektor instytucji wsparcia. </a:t>
            </a:r>
            <a:r>
              <a:rPr lang="pl-PL" sz="1600"/>
              <a:t>Przyrost ilościowy mazowieckich ośrodków innowacji i </a:t>
            </a:r>
          </a:p>
          <a:p>
            <a:pPr marL="342900" indent="-342900">
              <a:spcBef>
                <a:spcPct val="30000"/>
              </a:spcBef>
            </a:pPr>
            <a:r>
              <a:rPr lang="pl-PL" sz="1600"/>
              <a:t>przedsiębiorczości na tle kraju w latach 2005/2010 </a:t>
            </a:r>
          </a:p>
          <a:p>
            <a:pPr marL="342900" indent="-342900" algn="just">
              <a:spcBef>
                <a:spcPct val="30000"/>
              </a:spcBef>
            </a:pPr>
            <a:endParaRPr lang="pl-PL" sz="1600"/>
          </a:p>
        </p:txBody>
      </p:sp>
      <p:graphicFrame>
        <p:nvGraphicFramePr>
          <p:cNvPr id="54366" name="Object 94"/>
          <p:cNvGraphicFramePr>
            <a:graphicFrameLocks noChangeAspect="1"/>
          </p:cNvGraphicFramePr>
          <p:nvPr/>
        </p:nvGraphicFramePr>
        <p:xfrm>
          <a:off x="179388" y="1892300"/>
          <a:ext cx="6451600" cy="2976563"/>
        </p:xfrm>
        <a:graphic>
          <a:graphicData uri="http://schemas.openxmlformats.org/presentationml/2006/ole">
            <p:oleObj spid="_x0000_s54366" name="Wykres" r:id="rId5" imgW="5467350" imgH="2705100" progId="MSGraph.Chart.8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7" name="Grupa 20"/>
          <p:cNvGrpSpPr>
            <a:grpSpLocks/>
          </p:cNvGrpSpPr>
          <p:nvPr/>
        </p:nvGrpSpPr>
        <p:grpSpPr bwMode="auto">
          <a:xfrm>
            <a:off x="0" y="357188"/>
            <a:ext cx="9144000" cy="6500812"/>
            <a:chOff x="0" y="357166"/>
            <a:chExt cx="9144000" cy="6500834"/>
          </a:xfrm>
        </p:grpSpPr>
        <p:sp>
          <p:nvSpPr>
            <p:cNvPr id="4" name="Prostokąt 3"/>
            <p:cNvSpPr/>
            <p:nvPr/>
          </p:nvSpPr>
          <p:spPr>
            <a:xfrm>
              <a:off x="0" y="6500812"/>
              <a:ext cx="9144000" cy="357188"/>
            </a:xfrm>
            <a:prstGeom prst="rect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grpSp>
          <p:nvGrpSpPr>
            <p:cNvPr id="55304" name="Grupa 19"/>
            <p:cNvGrpSpPr>
              <a:grpSpLocks/>
            </p:cNvGrpSpPr>
            <p:nvPr/>
          </p:nvGrpSpPr>
          <p:grpSpPr bwMode="auto">
            <a:xfrm>
              <a:off x="357158" y="357166"/>
              <a:ext cx="8429684" cy="422629"/>
              <a:chOff x="357158" y="357166"/>
              <a:chExt cx="8429684" cy="422629"/>
            </a:xfrm>
          </p:grpSpPr>
          <p:pic>
            <p:nvPicPr>
              <p:cNvPr id="55305" name="Obraz 4" descr="logotyp(claim)_pl.gif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57158" y="357166"/>
                <a:ext cx="2214578" cy="4226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5306" name="Obraz 6" descr="piktogramy_zestaw.gif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500826" y="357166"/>
                <a:ext cx="2286016" cy="32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55298" name="Symbol zastępczy numeru slajdu 17"/>
          <p:cNvSpPr txBox="1">
            <a:spLocks noGrp="1"/>
          </p:cNvSpPr>
          <p:nvPr/>
        </p:nvSpPr>
        <p:spPr bwMode="auto">
          <a:xfrm>
            <a:off x="357188" y="6500813"/>
            <a:ext cx="42862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fld id="{8675789A-A326-4979-B237-2B51ADD240AE}" type="slidenum">
              <a:rPr lang="pl-PL" sz="1200">
                <a:solidFill>
                  <a:schemeClr val="bg1"/>
                </a:solidFill>
                <a:cs typeface="Arial" charset="0"/>
              </a:rPr>
              <a:pPr/>
              <a:t>23</a:t>
            </a:fld>
            <a:endParaRPr lang="pl-PL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79388" y="908050"/>
            <a:ext cx="8856662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342900" indent="-342900" algn="just">
              <a:spcBef>
                <a:spcPct val="30000"/>
              </a:spcBef>
            </a:pPr>
            <a:endParaRPr lang="pl-PL" sz="2000"/>
          </a:p>
          <a:p>
            <a:pPr marL="342900" indent="-342900" algn="just">
              <a:spcBef>
                <a:spcPct val="30000"/>
              </a:spcBef>
            </a:pPr>
            <a:endParaRPr lang="pl-PL" sz="1600"/>
          </a:p>
          <a:p>
            <a:pPr marL="342900" indent="-342900" algn="just">
              <a:spcBef>
                <a:spcPct val="30000"/>
              </a:spcBef>
            </a:pPr>
            <a:endParaRPr lang="pl-PL" sz="1600"/>
          </a:p>
          <a:p>
            <a:pPr marL="342900" indent="-342900" algn="just">
              <a:spcBef>
                <a:spcPct val="30000"/>
              </a:spcBef>
              <a:buFontTx/>
              <a:buChar char="•"/>
            </a:pPr>
            <a:endParaRPr lang="pl-PL" sz="1600"/>
          </a:p>
          <a:p>
            <a:pPr marL="342900" indent="-342900" algn="just">
              <a:spcBef>
                <a:spcPct val="30000"/>
              </a:spcBef>
              <a:buFontTx/>
              <a:buChar char="•"/>
            </a:pPr>
            <a:endParaRPr lang="pl-PL" sz="1600" b="1">
              <a:solidFill>
                <a:srgbClr val="153357"/>
              </a:solidFill>
            </a:endParaRPr>
          </a:p>
          <a:p>
            <a:pPr marL="342900" indent="-342900" algn="just">
              <a:spcBef>
                <a:spcPct val="30000"/>
              </a:spcBef>
            </a:pPr>
            <a:endParaRPr lang="pl-PL" sz="2000" b="1" u="sng">
              <a:solidFill>
                <a:srgbClr val="153357"/>
              </a:solidFill>
            </a:endParaRPr>
          </a:p>
          <a:p>
            <a:pPr marL="342900" indent="-342900">
              <a:spcBef>
                <a:spcPct val="30000"/>
              </a:spcBef>
              <a:buFontTx/>
              <a:buChar char="•"/>
            </a:pPr>
            <a:endParaRPr lang="pl-PL" sz="1600"/>
          </a:p>
          <a:p>
            <a:pPr marL="342900" indent="-342900" algn="just">
              <a:spcBef>
                <a:spcPct val="30000"/>
              </a:spcBef>
            </a:pPr>
            <a:endParaRPr lang="pl-PL" sz="1400"/>
          </a:p>
          <a:p>
            <a:pPr marL="342900" indent="-342900" algn="just">
              <a:spcBef>
                <a:spcPct val="30000"/>
              </a:spcBef>
            </a:pPr>
            <a:endParaRPr lang="pl-PL" sz="1400"/>
          </a:p>
        </p:txBody>
      </p:sp>
      <p:sp>
        <p:nvSpPr>
          <p:cNvPr id="55300" name="Text Box 9"/>
          <p:cNvSpPr txBox="1">
            <a:spLocks noChangeArrowheads="1"/>
          </p:cNvSpPr>
          <p:nvPr/>
        </p:nvSpPr>
        <p:spPr bwMode="auto">
          <a:xfrm>
            <a:off x="0" y="765175"/>
            <a:ext cx="82804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>
                <a:solidFill>
                  <a:srgbClr val="153357"/>
                </a:solidFill>
              </a:rPr>
              <a:t>  Stan innowacyjności na Mazowszu – wybrane elementy</a:t>
            </a:r>
          </a:p>
          <a:p>
            <a:endParaRPr lang="pl-PL" sz="2000" b="1">
              <a:solidFill>
                <a:srgbClr val="153357"/>
              </a:solidFill>
            </a:endParaRPr>
          </a:p>
          <a:p>
            <a:endParaRPr lang="pl-PL"/>
          </a:p>
        </p:txBody>
      </p:sp>
      <p:sp>
        <p:nvSpPr>
          <p:cNvPr id="55301" name="Text Box 3"/>
          <p:cNvSpPr txBox="1">
            <a:spLocks noChangeArrowheads="1"/>
          </p:cNvSpPr>
          <p:nvPr/>
        </p:nvSpPr>
        <p:spPr bwMode="auto">
          <a:xfrm>
            <a:off x="107950" y="1125538"/>
            <a:ext cx="903605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342900" indent="-342900">
              <a:spcBef>
                <a:spcPct val="30000"/>
              </a:spcBef>
            </a:pPr>
            <a:r>
              <a:rPr lang="pl-PL" sz="1600" b="1">
                <a:solidFill>
                  <a:srgbClr val="FF0000"/>
                </a:solidFill>
              </a:rPr>
              <a:t> I. Sektor instytucji wsparcia. </a:t>
            </a:r>
            <a:r>
              <a:rPr lang="pl-PL" sz="1600"/>
              <a:t>Inicjatywy klastrowe</a:t>
            </a:r>
          </a:p>
          <a:p>
            <a:pPr marL="342900" indent="-342900" algn="just">
              <a:spcBef>
                <a:spcPct val="30000"/>
              </a:spcBef>
            </a:pPr>
            <a:endParaRPr lang="pl-PL" sz="1600"/>
          </a:p>
        </p:txBody>
      </p:sp>
      <p:sp>
        <p:nvSpPr>
          <p:cNvPr id="55302" name="Text Box 94"/>
          <p:cNvSpPr txBox="1">
            <a:spLocks noChangeArrowheads="1"/>
          </p:cNvSpPr>
          <p:nvPr/>
        </p:nvSpPr>
        <p:spPr bwMode="auto">
          <a:xfrm>
            <a:off x="250825" y="1647825"/>
            <a:ext cx="8647113" cy="3224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342900" indent="-342900">
              <a:spcBef>
                <a:spcPct val="30000"/>
              </a:spcBef>
            </a:pPr>
            <a:r>
              <a:rPr lang="pl-PL"/>
              <a:t>Autorzy raportu scharakteryzowali 6 inicjatyw klastrowych, tj.:</a:t>
            </a:r>
          </a:p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pl-PL"/>
              <a:t>Mazowiecki Klaster Technologii Informacyjnych i Komunikacyjnych (ICT),</a:t>
            </a:r>
          </a:p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pl-PL"/>
              <a:t>Mazowiecki Klaster Druku i Reklamy „Kolorowa Dolina”,</a:t>
            </a:r>
          </a:p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pl-PL"/>
              <a:t>Mazowiecki Klaster Lotniczy Aviation Mazovia,</a:t>
            </a:r>
          </a:p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pl-PL"/>
              <a:t>Mazowiecki Klaster Innowacyjnych Technologii Fotonicznych – Optoklaster,</a:t>
            </a:r>
          </a:p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pl-PL"/>
              <a:t>Alternatywny Klaster Informatyczny</a:t>
            </a:r>
          </a:p>
          <a:p>
            <a:pPr marL="342900" indent="-342900">
              <a:spcBef>
                <a:spcPct val="30000"/>
              </a:spcBef>
              <a:buFontTx/>
              <a:buAutoNum type="arabicPeriod"/>
            </a:pPr>
            <a:r>
              <a:rPr lang="pl-PL"/>
              <a:t>Klaster Kosmiczny Mazovia</a:t>
            </a:r>
          </a:p>
          <a:p>
            <a:pPr marL="342900" indent="-342900">
              <a:spcBef>
                <a:spcPct val="30000"/>
              </a:spcBef>
              <a:buFontTx/>
              <a:buAutoNum type="arabicPeriod"/>
            </a:pPr>
            <a:endParaRPr lang="pl-PL"/>
          </a:p>
          <a:p>
            <a:pPr marL="342900" indent="-342900">
              <a:spcBef>
                <a:spcPct val="30000"/>
              </a:spcBef>
              <a:buFontTx/>
              <a:buAutoNum type="arabicPeriod"/>
            </a:pPr>
            <a:endParaRPr lang="pl-P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1" name="Grupa 20"/>
          <p:cNvGrpSpPr>
            <a:grpSpLocks/>
          </p:cNvGrpSpPr>
          <p:nvPr/>
        </p:nvGrpSpPr>
        <p:grpSpPr bwMode="auto">
          <a:xfrm>
            <a:off x="0" y="357188"/>
            <a:ext cx="9144000" cy="6500812"/>
            <a:chOff x="0" y="357166"/>
            <a:chExt cx="9144000" cy="6500834"/>
          </a:xfrm>
        </p:grpSpPr>
        <p:sp>
          <p:nvSpPr>
            <p:cNvPr id="4" name="Prostokąt 3"/>
            <p:cNvSpPr/>
            <p:nvPr/>
          </p:nvSpPr>
          <p:spPr>
            <a:xfrm>
              <a:off x="0" y="6500812"/>
              <a:ext cx="9144000" cy="357188"/>
            </a:xfrm>
            <a:prstGeom prst="rect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grpSp>
          <p:nvGrpSpPr>
            <p:cNvPr id="56333" name="Grupa 19"/>
            <p:cNvGrpSpPr>
              <a:grpSpLocks/>
            </p:cNvGrpSpPr>
            <p:nvPr/>
          </p:nvGrpSpPr>
          <p:grpSpPr bwMode="auto">
            <a:xfrm>
              <a:off x="357158" y="357166"/>
              <a:ext cx="8429684" cy="422629"/>
              <a:chOff x="357158" y="357166"/>
              <a:chExt cx="8429684" cy="422629"/>
            </a:xfrm>
          </p:grpSpPr>
          <p:pic>
            <p:nvPicPr>
              <p:cNvPr id="56334" name="Obraz 4" descr="logotyp(claim)_pl.gif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57158" y="357166"/>
                <a:ext cx="2214578" cy="4226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6335" name="Obraz 6" descr="piktogramy_zestaw.gif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500826" y="357166"/>
                <a:ext cx="2286016" cy="32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56322" name="Symbol zastępczy numeru slajdu 17"/>
          <p:cNvSpPr txBox="1">
            <a:spLocks noGrp="1"/>
          </p:cNvSpPr>
          <p:nvPr/>
        </p:nvSpPr>
        <p:spPr bwMode="auto">
          <a:xfrm>
            <a:off x="357188" y="6500813"/>
            <a:ext cx="42862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fld id="{7BDC6862-BC06-4E77-A88F-C9D282DCEFE3}" type="slidenum">
              <a:rPr lang="pl-PL" sz="1200">
                <a:solidFill>
                  <a:schemeClr val="bg1"/>
                </a:solidFill>
                <a:cs typeface="Arial" charset="0"/>
              </a:rPr>
              <a:pPr/>
              <a:t>24</a:t>
            </a:fld>
            <a:endParaRPr lang="pl-PL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79388" y="908050"/>
            <a:ext cx="8856662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342900" indent="-342900" algn="just">
              <a:spcBef>
                <a:spcPct val="30000"/>
              </a:spcBef>
            </a:pPr>
            <a:endParaRPr lang="pl-PL" sz="2000"/>
          </a:p>
          <a:p>
            <a:pPr marL="342900" indent="-342900" algn="just">
              <a:spcBef>
                <a:spcPct val="30000"/>
              </a:spcBef>
            </a:pPr>
            <a:endParaRPr lang="pl-PL" sz="1600"/>
          </a:p>
          <a:p>
            <a:pPr marL="342900" indent="-342900" algn="just">
              <a:spcBef>
                <a:spcPct val="30000"/>
              </a:spcBef>
            </a:pPr>
            <a:endParaRPr lang="pl-PL" sz="1600"/>
          </a:p>
          <a:p>
            <a:pPr marL="342900" indent="-342900" algn="just">
              <a:spcBef>
                <a:spcPct val="30000"/>
              </a:spcBef>
              <a:buFontTx/>
              <a:buChar char="•"/>
            </a:pPr>
            <a:endParaRPr lang="pl-PL" sz="1600"/>
          </a:p>
          <a:p>
            <a:pPr marL="342900" indent="-342900" algn="just">
              <a:spcBef>
                <a:spcPct val="30000"/>
              </a:spcBef>
              <a:buFontTx/>
              <a:buChar char="•"/>
            </a:pPr>
            <a:endParaRPr lang="pl-PL" sz="1600" b="1">
              <a:solidFill>
                <a:srgbClr val="153357"/>
              </a:solidFill>
            </a:endParaRPr>
          </a:p>
          <a:p>
            <a:pPr marL="342900" indent="-342900" algn="just">
              <a:spcBef>
                <a:spcPct val="30000"/>
              </a:spcBef>
            </a:pPr>
            <a:endParaRPr lang="pl-PL" sz="2000" b="1" u="sng">
              <a:solidFill>
                <a:srgbClr val="153357"/>
              </a:solidFill>
            </a:endParaRPr>
          </a:p>
          <a:p>
            <a:pPr marL="342900" indent="-342900">
              <a:spcBef>
                <a:spcPct val="30000"/>
              </a:spcBef>
              <a:buFontTx/>
              <a:buChar char="•"/>
            </a:pPr>
            <a:endParaRPr lang="pl-PL" sz="1600"/>
          </a:p>
          <a:p>
            <a:pPr marL="342900" indent="-342900" algn="just">
              <a:spcBef>
                <a:spcPct val="30000"/>
              </a:spcBef>
            </a:pPr>
            <a:endParaRPr lang="pl-PL" sz="1400"/>
          </a:p>
          <a:p>
            <a:pPr marL="342900" indent="-342900" algn="just">
              <a:spcBef>
                <a:spcPct val="30000"/>
              </a:spcBef>
            </a:pPr>
            <a:endParaRPr lang="pl-PL" sz="1400"/>
          </a:p>
        </p:txBody>
      </p:sp>
      <p:sp>
        <p:nvSpPr>
          <p:cNvPr id="56324" name="Text Box 9"/>
          <p:cNvSpPr txBox="1">
            <a:spLocks noChangeArrowheads="1"/>
          </p:cNvSpPr>
          <p:nvPr/>
        </p:nvSpPr>
        <p:spPr bwMode="auto">
          <a:xfrm>
            <a:off x="0" y="765175"/>
            <a:ext cx="82804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>
                <a:solidFill>
                  <a:srgbClr val="153357"/>
                </a:solidFill>
              </a:rPr>
              <a:t>  Stan innowacyjności na Mazowszu – wybrane elementy</a:t>
            </a:r>
          </a:p>
          <a:p>
            <a:endParaRPr lang="pl-PL" sz="2000" b="1">
              <a:solidFill>
                <a:srgbClr val="153357"/>
              </a:solidFill>
            </a:endParaRPr>
          </a:p>
          <a:p>
            <a:endParaRPr lang="pl-PL"/>
          </a:p>
        </p:txBody>
      </p:sp>
      <p:sp>
        <p:nvSpPr>
          <p:cNvPr id="56325" name="Text Box 3"/>
          <p:cNvSpPr txBox="1">
            <a:spLocks noChangeArrowheads="1"/>
          </p:cNvSpPr>
          <p:nvPr/>
        </p:nvSpPr>
        <p:spPr bwMode="auto">
          <a:xfrm>
            <a:off x="107950" y="1125538"/>
            <a:ext cx="903605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342900" indent="-342900">
              <a:spcBef>
                <a:spcPct val="30000"/>
              </a:spcBef>
            </a:pPr>
            <a:r>
              <a:rPr lang="pl-PL" sz="1600" b="1">
                <a:solidFill>
                  <a:srgbClr val="FF0000"/>
                </a:solidFill>
              </a:rPr>
              <a:t> I. Sektor instytucji naukowych.</a:t>
            </a:r>
            <a:endParaRPr lang="pl-PL" sz="1600"/>
          </a:p>
          <a:p>
            <a:pPr marL="342900" indent="-342900" algn="just">
              <a:spcBef>
                <a:spcPct val="30000"/>
              </a:spcBef>
            </a:pPr>
            <a:endParaRPr lang="pl-PL" sz="1600"/>
          </a:p>
        </p:txBody>
      </p:sp>
      <p:graphicFrame>
        <p:nvGraphicFramePr>
          <p:cNvPr id="56338" name="Group 18"/>
          <p:cNvGraphicFramePr>
            <a:graphicFrameLocks noGrp="1"/>
          </p:cNvGraphicFramePr>
          <p:nvPr/>
        </p:nvGraphicFramePr>
        <p:xfrm>
          <a:off x="250825" y="1557338"/>
          <a:ext cx="8353425" cy="3749675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1079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/>
                          <a:cs typeface="Mangal" pitchFamily="2"/>
                        </a:rPr>
                        <a:t>Województwo mazowieckie zdecydowanie przoduje w kraju pod względem wartości wskaźników stosowanych do opisu potencjału tzw. sfery badań i rozwoju (B+R).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/>
                          <a:cs typeface="Mangal" pitchFamily="2"/>
                        </a:rPr>
                        <a:t>W województwie skoncentrowane jest około </a:t>
                      </a: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SimSun"/>
                          <a:cs typeface="Mangal" pitchFamily="2"/>
                        </a:rPr>
                        <a:t>30%</a:t>
                      </a: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/>
                          <a:cs typeface="Mangal" pitchFamily="2"/>
                        </a:rPr>
                        <a:t> ogólnego krajowego potencjału tej sfery, jeśli chodzi o liczbę jednostek i zatrudnienie. Działające na terenie województwa mazowieckiego jednostki, których głównym rodzajem działalności jest prowadzenie prac B+R stanowiły w 2008 r. ponad połowę (</a:t>
                      </a: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SimSun"/>
                          <a:cs typeface="Mangal" pitchFamily="2"/>
                        </a:rPr>
                        <a:t>51</a:t>
                      </a: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SimSun"/>
                          <a:cs typeface="Mangal" pitchFamily="2"/>
                        </a:rPr>
                        <a:t>%</a:t>
                      </a: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/>
                          <a:cs typeface="Mangal" pitchFamily="2"/>
                        </a:rPr>
                        <a:t>) ogólnej liczby tych jednostek działających w kraju. W przypadku tej grupy jednostek mamy więc do czynienia z bardzo silną ich koncentracją w województwie stołecznym. W 2009 r. w województwie mazowieckim działało </a:t>
                      </a: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SimSun"/>
                          <a:cs typeface="Mangal" pitchFamily="2"/>
                        </a:rPr>
                        <a:t>107 szkół wyższych</a:t>
                      </a: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/>
                          <a:cs typeface="Mangal" pitchFamily="2"/>
                        </a:rPr>
                        <a:t> z czego 78, czyli ok. </a:t>
                      </a: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SimSun"/>
                          <a:cs typeface="Mangal" pitchFamily="2"/>
                        </a:rPr>
                        <a:t>2/3</a:t>
                      </a: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/>
                          <a:cs typeface="Mangal" pitchFamily="2"/>
                        </a:rPr>
                        <a:t> ogólnej ich liczby, zlokalizowanych było na terenie m. st. Warszawy. Według danych GUS w 2008 r. zaledwie </a:t>
                      </a: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SimSun"/>
                          <a:cs typeface="Mangal" pitchFamily="2"/>
                        </a:rPr>
                        <a:t>39</a:t>
                      </a: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SimSun"/>
                          <a:cs typeface="Mangal" pitchFamily="2"/>
                        </a:rPr>
                        <a:t> mazowieckich szkół wyższych prowadziło działalność B+R, pozostałe prowadziły jedynie działalność dydaktyczną. W skali kraju działalność B+R w 2008 r. prowadziło 195 szkół wyższych. Szkoły wyższe zlokalizowane na terenie województwa mazowieckiego stanowiły więc dokładnie 1/5 ogólnej liczby szkół wyższych prowadzących w 2008 r. działalność B+R.</a:t>
                      </a:r>
                    </a:p>
                  </a:txBody>
                  <a:tcPr marR="360000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5" name="Grupa 20"/>
          <p:cNvGrpSpPr>
            <a:grpSpLocks/>
          </p:cNvGrpSpPr>
          <p:nvPr/>
        </p:nvGrpSpPr>
        <p:grpSpPr bwMode="auto">
          <a:xfrm>
            <a:off x="0" y="357188"/>
            <a:ext cx="9144000" cy="6500812"/>
            <a:chOff x="0" y="357166"/>
            <a:chExt cx="9144000" cy="6500834"/>
          </a:xfrm>
        </p:grpSpPr>
        <p:sp>
          <p:nvSpPr>
            <p:cNvPr id="4" name="Prostokąt 3"/>
            <p:cNvSpPr/>
            <p:nvPr/>
          </p:nvSpPr>
          <p:spPr>
            <a:xfrm>
              <a:off x="0" y="6500812"/>
              <a:ext cx="9144000" cy="357188"/>
            </a:xfrm>
            <a:prstGeom prst="rect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grpSp>
          <p:nvGrpSpPr>
            <p:cNvPr id="57365" name="Grupa 19"/>
            <p:cNvGrpSpPr>
              <a:grpSpLocks/>
            </p:cNvGrpSpPr>
            <p:nvPr/>
          </p:nvGrpSpPr>
          <p:grpSpPr bwMode="auto">
            <a:xfrm>
              <a:off x="357158" y="357166"/>
              <a:ext cx="8429684" cy="422629"/>
              <a:chOff x="357158" y="357166"/>
              <a:chExt cx="8429684" cy="422629"/>
            </a:xfrm>
          </p:grpSpPr>
          <p:pic>
            <p:nvPicPr>
              <p:cNvPr id="57366" name="Obraz 4" descr="logotyp(claim)_pl.gif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57158" y="357166"/>
                <a:ext cx="2214578" cy="4226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7367" name="Obraz 6" descr="piktogramy_zestaw.gif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500826" y="357166"/>
                <a:ext cx="2286016" cy="32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57346" name="Symbol zastępczy numeru slajdu 17"/>
          <p:cNvSpPr txBox="1">
            <a:spLocks noGrp="1"/>
          </p:cNvSpPr>
          <p:nvPr/>
        </p:nvSpPr>
        <p:spPr bwMode="auto">
          <a:xfrm>
            <a:off x="357188" y="6500813"/>
            <a:ext cx="42862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fld id="{F927F597-C5B7-4329-B68D-EEA2DF64D2A6}" type="slidenum">
              <a:rPr lang="pl-PL" sz="1200">
                <a:solidFill>
                  <a:schemeClr val="bg1"/>
                </a:solidFill>
                <a:cs typeface="Arial" charset="0"/>
              </a:rPr>
              <a:pPr/>
              <a:t>25</a:t>
            </a:fld>
            <a:endParaRPr lang="pl-PL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79388" y="908050"/>
            <a:ext cx="8856662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342900" indent="-342900" algn="just">
              <a:spcBef>
                <a:spcPct val="30000"/>
              </a:spcBef>
            </a:pPr>
            <a:endParaRPr lang="pl-PL" sz="2000"/>
          </a:p>
          <a:p>
            <a:pPr marL="342900" indent="-342900" algn="just">
              <a:spcBef>
                <a:spcPct val="30000"/>
              </a:spcBef>
            </a:pPr>
            <a:endParaRPr lang="pl-PL" sz="1600"/>
          </a:p>
          <a:p>
            <a:pPr marL="342900" indent="-342900" algn="just">
              <a:spcBef>
                <a:spcPct val="30000"/>
              </a:spcBef>
            </a:pPr>
            <a:endParaRPr lang="pl-PL" sz="1600"/>
          </a:p>
          <a:p>
            <a:pPr marL="342900" indent="-342900" algn="just">
              <a:spcBef>
                <a:spcPct val="30000"/>
              </a:spcBef>
              <a:buFontTx/>
              <a:buChar char="•"/>
            </a:pPr>
            <a:endParaRPr lang="pl-PL" sz="1600"/>
          </a:p>
          <a:p>
            <a:pPr marL="342900" indent="-342900" algn="just">
              <a:spcBef>
                <a:spcPct val="30000"/>
              </a:spcBef>
              <a:buFontTx/>
              <a:buChar char="•"/>
            </a:pPr>
            <a:endParaRPr lang="pl-PL" sz="1600" b="1">
              <a:solidFill>
                <a:srgbClr val="153357"/>
              </a:solidFill>
            </a:endParaRPr>
          </a:p>
          <a:p>
            <a:pPr marL="342900" indent="-342900" algn="just">
              <a:spcBef>
                <a:spcPct val="30000"/>
              </a:spcBef>
            </a:pPr>
            <a:endParaRPr lang="pl-PL" sz="2000" b="1" u="sng">
              <a:solidFill>
                <a:srgbClr val="153357"/>
              </a:solidFill>
            </a:endParaRPr>
          </a:p>
          <a:p>
            <a:pPr marL="342900" indent="-342900">
              <a:spcBef>
                <a:spcPct val="30000"/>
              </a:spcBef>
              <a:buFontTx/>
              <a:buChar char="•"/>
            </a:pPr>
            <a:endParaRPr lang="pl-PL" sz="1600"/>
          </a:p>
          <a:p>
            <a:pPr marL="342900" indent="-342900" algn="just">
              <a:spcBef>
                <a:spcPct val="30000"/>
              </a:spcBef>
            </a:pPr>
            <a:endParaRPr lang="pl-PL" sz="1400"/>
          </a:p>
          <a:p>
            <a:pPr marL="342900" indent="-342900" algn="just">
              <a:spcBef>
                <a:spcPct val="30000"/>
              </a:spcBef>
            </a:pPr>
            <a:endParaRPr lang="pl-PL" sz="1400"/>
          </a:p>
        </p:txBody>
      </p:sp>
      <p:sp>
        <p:nvSpPr>
          <p:cNvPr id="57348" name="Text Box 9"/>
          <p:cNvSpPr txBox="1">
            <a:spLocks noChangeArrowheads="1"/>
          </p:cNvSpPr>
          <p:nvPr/>
        </p:nvSpPr>
        <p:spPr bwMode="auto">
          <a:xfrm>
            <a:off x="0" y="765175"/>
            <a:ext cx="82804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>
                <a:solidFill>
                  <a:srgbClr val="153357"/>
                </a:solidFill>
              </a:rPr>
              <a:t>  Stan innowacyjności na Mazowszu – wybrane elementy</a:t>
            </a:r>
          </a:p>
          <a:p>
            <a:endParaRPr lang="pl-PL" sz="2000" b="1">
              <a:solidFill>
                <a:srgbClr val="153357"/>
              </a:solidFill>
            </a:endParaRPr>
          </a:p>
          <a:p>
            <a:endParaRPr lang="pl-PL"/>
          </a:p>
        </p:txBody>
      </p:sp>
      <p:sp>
        <p:nvSpPr>
          <p:cNvPr id="57349" name="Text Box 3"/>
          <p:cNvSpPr txBox="1">
            <a:spLocks noChangeArrowheads="1"/>
          </p:cNvSpPr>
          <p:nvPr/>
        </p:nvSpPr>
        <p:spPr bwMode="auto">
          <a:xfrm>
            <a:off x="107950" y="1125538"/>
            <a:ext cx="903605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342900" indent="-342900">
              <a:spcBef>
                <a:spcPct val="30000"/>
              </a:spcBef>
            </a:pPr>
            <a:r>
              <a:rPr lang="pl-PL" sz="1600" b="1">
                <a:solidFill>
                  <a:srgbClr val="FF0000"/>
                </a:solidFill>
              </a:rPr>
              <a:t> I. Sektor instytucji naukowych.</a:t>
            </a:r>
            <a:endParaRPr lang="pl-PL" sz="1600"/>
          </a:p>
          <a:p>
            <a:pPr marL="342900" indent="-342900" algn="just">
              <a:spcBef>
                <a:spcPct val="30000"/>
              </a:spcBef>
            </a:pPr>
            <a:endParaRPr lang="pl-PL" sz="1600"/>
          </a:p>
        </p:txBody>
      </p:sp>
      <p:graphicFrame>
        <p:nvGraphicFramePr>
          <p:cNvPr id="48151" name="Group 23"/>
          <p:cNvGraphicFramePr>
            <a:graphicFrameLocks noGrp="1"/>
          </p:cNvGraphicFramePr>
          <p:nvPr/>
        </p:nvGraphicFramePr>
        <p:xfrm>
          <a:off x="250825" y="1557338"/>
          <a:ext cx="4105275" cy="1079500"/>
        </p:xfrm>
        <a:graphic>
          <a:graphicData uri="http://schemas.openxmlformats.org/drawingml/2006/table">
            <a:tbl>
              <a:tblPr/>
              <a:tblGrid>
                <a:gridCol w="4105275"/>
              </a:tblGrid>
              <a:tr h="1079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7369" name="Group 25"/>
          <p:cNvGraphicFramePr>
            <a:graphicFrameLocks noGrp="1"/>
          </p:cNvGraphicFramePr>
          <p:nvPr/>
        </p:nvGraphicFramePr>
        <p:xfrm>
          <a:off x="142875" y="1557338"/>
          <a:ext cx="4857750" cy="2773362"/>
        </p:xfrm>
        <a:graphic>
          <a:graphicData uri="http://schemas.openxmlformats.org/drawingml/2006/table">
            <a:tbl>
              <a:tblPr/>
              <a:tblGrid>
                <a:gridCol w="4857750"/>
              </a:tblGrid>
              <a:tr h="2519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Według danych GUS w 2008 r. wartość nakładów na działalność B+R wyniosła w województwie mazowieckim około </a:t>
                      </a: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3,3 mld zł</a:t>
                      </a: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, co stanowiło </a:t>
                      </a: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43%</a:t>
                      </a: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ogólnej wartości nakładów na działalność B+R poniesionych w tym roku w kraju, wynoszącej około </a:t>
                      </a: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7,7 mld zł</a:t>
                      </a: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. Udział województwa mazowieckiego w tworzeniu produktu krajowego brutto wynosił w 2008 r. ok. 22%. </a:t>
                      </a: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638,3</a:t>
                      </a: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zł w przeliczeniu na 1 mieszkańca nakładów wobec </a:t>
                      </a: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202</a:t>
                      </a:r>
                      <a:r>
                        <a:rPr kumimoji="0" lang="pl-P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zł ogółem w kraju.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360000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</a:tr>
            </a:tbl>
          </a:graphicData>
        </a:graphic>
      </p:graphicFrame>
      <p:sp>
        <p:nvSpPr>
          <p:cNvPr id="57362" name="Text Box 41"/>
          <p:cNvSpPr txBox="1">
            <a:spLocks noChangeArrowheads="1"/>
          </p:cNvSpPr>
          <p:nvPr/>
        </p:nvSpPr>
        <p:spPr bwMode="auto">
          <a:xfrm>
            <a:off x="5072063" y="1484313"/>
            <a:ext cx="3857625" cy="4186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273050" indent="-273050">
              <a:spcBef>
                <a:spcPct val="30000"/>
              </a:spcBef>
            </a:pPr>
            <a:r>
              <a:rPr lang="pl-PL" sz="1600"/>
              <a:t>Nakłady na działalność B+R według</a:t>
            </a:r>
          </a:p>
          <a:p>
            <a:pPr marL="273050" indent="-273050">
              <a:spcBef>
                <a:spcPct val="30000"/>
              </a:spcBef>
            </a:pPr>
            <a:r>
              <a:rPr lang="pl-PL" sz="1600"/>
              <a:t>województw w 2008 r., w ujęciu %:</a:t>
            </a:r>
          </a:p>
          <a:p>
            <a:pPr marL="273050" indent="-273050">
              <a:spcBef>
                <a:spcPct val="30000"/>
              </a:spcBef>
              <a:buFontTx/>
              <a:buBlip>
                <a:blip r:embed="rId4"/>
              </a:buBlip>
            </a:pPr>
            <a:r>
              <a:rPr lang="pl-PL" sz="1600"/>
              <a:t>mazowieckie 43,1%,</a:t>
            </a:r>
          </a:p>
          <a:p>
            <a:pPr marL="273050" indent="-273050">
              <a:spcBef>
                <a:spcPct val="30000"/>
              </a:spcBef>
              <a:buFontTx/>
              <a:buBlip>
                <a:blip r:embed="rId4"/>
              </a:buBlip>
            </a:pPr>
            <a:r>
              <a:rPr lang="pl-PL" sz="1600"/>
              <a:t>małopolskie 11,62%,</a:t>
            </a:r>
          </a:p>
          <a:p>
            <a:pPr marL="273050" indent="-273050">
              <a:spcBef>
                <a:spcPct val="30000"/>
              </a:spcBef>
              <a:buFontTx/>
              <a:buBlip>
                <a:blip r:embed="rId4"/>
              </a:buBlip>
            </a:pPr>
            <a:r>
              <a:rPr lang="pl-PL" sz="1600"/>
              <a:t>wielkopolskie 7,94%,</a:t>
            </a:r>
          </a:p>
          <a:p>
            <a:pPr marL="273050" indent="-273050">
              <a:spcBef>
                <a:spcPct val="30000"/>
              </a:spcBef>
              <a:buFontTx/>
              <a:buBlip>
                <a:blip r:embed="rId4"/>
              </a:buBlip>
            </a:pPr>
            <a:r>
              <a:rPr lang="pl-PL" sz="1600"/>
              <a:t>śląskie 7,91%,</a:t>
            </a:r>
          </a:p>
          <a:p>
            <a:pPr marL="273050" indent="-273050">
              <a:spcBef>
                <a:spcPct val="30000"/>
              </a:spcBef>
              <a:buFontTx/>
              <a:buBlip>
                <a:blip r:embed="rId4"/>
              </a:buBlip>
            </a:pPr>
            <a:r>
              <a:rPr lang="pl-PL" sz="1600"/>
              <a:t>dolnośląskie 5,94%,</a:t>
            </a:r>
          </a:p>
          <a:p>
            <a:pPr marL="273050" indent="-273050">
              <a:spcBef>
                <a:spcPct val="30000"/>
              </a:spcBef>
              <a:buFontTx/>
              <a:buBlip>
                <a:blip r:embed="rId4"/>
              </a:buBlip>
            </a:pPr>
            <a:r>
              <a:rPr lang="pl-PL" sz="1600"/>
              <a:t>łódzkie 5,51%,</a:t>
            </a:r>
          </a:p>
          <a:p>
            <a:pPr marL="273050" indent="-273050">
              <a:spcBef>
                <a:spcPct val="30000"/>
              </a:spcBef>
              <a:buFontTx/>
              <a:buBlip>
                <a:blip r:embed="rId4"/>
              </a:buBlip>
            </a:pPr>
            <a:r>
              <a:rPr lang="pl-PL" sz="1600"/>
              <a:t>pomorskie 5,17%,</a:t>
            </a:r>
          </a:p>
          <a:p>
            <a:pPr marL="273050" indent="-273050">
              <a:spcBef>
                <a:spcPct val="30000"/>
              </a:spcBef>
              <a:buFontTx/>
              <a:buBlip>
                <a:blip r:embed="rId4"/>
              </a:buBlip>
            </a:pPr>
            <a:r>
              <a:rPr lang="pl-PL" sz="1600"/>
              <a:t>pozostałe 12,82 %.</a:t>
            </a:r>
          </a:p>
          <a:p>
            <a:pPr marL="273050" indent="-273050">
              <a:spcBef>
                <a:spcPct val="30000"/>
              </a:spcBef>
              <a:buFontTx/>
              <a:buBlip>
                <a:blip r:embed="rId4"/>
              </a:buBlip>
            </a:pPr>
            <a:endParaRPr lang="pl-PL" sz="1600"/>
          </a:p>
          <a:p>
            <a:pPr marL="273050" indent="-273050">
              <a:spcBef>
                <a:spcPct val="30000"/>
              </a:spcBef>
              <a:buFontTx/>
              <a:buBlip>
                <a:blip r:embed="rId4"/>
              </a:buBlip>
            </a:pPr>
            <a:endParaRPr lang="pl-PL" sz="1600"/>
          </a:p>
          <a:p>
            <a:pPr marL="273050" indent="-273050">
              <a:spcBef>
                <a:spcPct val="30000"/>
              </a:spcBef>
              <a:buFontTx/>
              <a:buBlip>
                <a:blip r:embed="rId4"/>
              </a:buBlip>
            </a:pPr>
            <a:endParaRPr lang="pl-PL"/>
          </a:p>
        </p:txBody>
      </p:sp>
      <p:sp>
        <p:nvSpPr>
          <p:cNvPr id="57363" name="Text Box 43"/>
          <p:cNvSpPr txBox="1">
            <a:spLocks noChangeArrowheads="1"/>
          </p:cNvSpPr>
          <p:nvPr/>
        </p:nvSpPr>
        <p:spPr bwMode="auto">
          <a:xfrm>
            <a:off x="250825" y="4221163"/>
            <a:ext cx="45243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rIns="360000">
            <a:spAutoFit/>
          </a:bodyPr>
          <a:lstStyle/>
          <a:p>
            <a:pPr marL="273050" indent="-273050">
              <a:spcBef>
                <a:spcPct val="30000"/>
              </a:spcBef>
            </a:pPr>
            <a:endParaRPr lang="pl-P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69" name="Grupa 20"/>
          <p:cNvGrpSpPr>
            <a:grpSpLocks/>
          </p:cNvGrpSpPr>
          <p:nvPr/>
        </p:nvGrpSpPr>
        <p:grpSpPr bwMode="auto">
          <a:xfrm>
            <a:off x="0" y="357188"/>
            <a:ext cx="9144000" cy="6500812"/>
            <a:chOff x="0" y="357166"/>
            <a:chExt cx="9144000" cy="6500834"/>
          </a:xfrm>
        </p:grpSpPr>
        <p:sp>
          <p:nvSpPr>
            <p:cNvPr id="4" name="Prostokąt 3"/>
            <p:cNvSpPr/>
            <p:nvPr/>
          </p:nvSpPr>
          <p:spPr>
            <a:xfrm>
              <a:off x="0" y="6500812"/>
              <a:ext cx="9144000" cy="357188"/>
            </a:xfrm>
            <a:prstGeom prst="rect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grpSp>
          <p:nvGrpSpPr>
            <p:cNvPr id="58420" name="Grupa 19"/>
            <p:cNvGrpSpPr>
              <a:grpSpLocks/>
            </p:cNvGrpSpPr>
            <p:nvPr/>
          </p:nvGrpSpPr>
          <p:grpSpPr bwMode="auto">
            <a:xfrm>
              <a:off x="357158" y="357166"/>
              <a:ext cx="8429684" cy="422629"/>
              <a:chOff x="357158" y="357166"/>
              <a:chExt cx="8429684" cy="422629"/>
            </a:xfrm>
          </p:grpSpPr>
          <p:pic>
            <p:nvPicPr>
              <p:cNvPr id="58421" name="Obraz 4" descr="logotyp(claim)_pl.gif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57158" y="357166"/>
                <a:ext cx="2214578" cy="4226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8422" name="Obraz 6" descr="piktogramy_zestaw.gif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500826" y="357166"/>
                <a:ext cx="2286016" cy="32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58370" name="Symbol zastępczy numeru slajdu 17"/>
          <p:cNvSpPr txBox="1">
            <a:spLocks noGrp="1"/>
          </p:cNvSpPr>
          <p:nvPr/>
        </p:nvSpPr>
        <p:spPr bwMode="auto">
          <a:xfrm>
            <a:off x="357188" y="6500813"/>
            <a:ext cx="42862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fld id="{82448D0B-4E3C-4EF6-B001-E35BF6FCC468}" type="slidenum">
              <a:rPr lang="pl-PL" sz="1200">
                <a:solidFill>
                  <a:schemeClr val="bg1"/>
                </a:solidFill>
                <a:cs typeface="Arial" charset="0"/>
              </a:rPr>
              <a:pPr/>
              <a:t>26</a:t>
            </a:fld>
            <a:endParaRPr lang="pl-PL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179388" y="908050"/>
            <a:ext cx="8856662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342900" indent="-342900" algn="just">
              <a:spcBef>
                <a:spcPct val="30000"/>
              </a:spcBef>
            </a:pPr>
            <a:endParaRPr lang="pl-PL" sz="2000"/>
          </a:p>
          <a:p>
            <a:pPr marL="342900" indent="-342900" algn="just">
              <a:spcBef>
                <a:spcPct val="30000"/>
              </a:spcBef>
            </a:pPr>
            <a:endParaRPr lang="pl-PL" sz="1600"/>
          </a:p>
          <a:p>
            <a:pPr marL="342900" indent="-342900" algn="just">
              <a:spcBef>
                <a:spcPct val="30000"/>
              </a:spcBef>
            </a:pPr>
            <a:endParaRPr lang="pl-PL" sz="1600"/>
          </a:p>
          <a:p>
            <a:pPr marL="342900" indent="-342900" algn="just">
              <a:spcBef>
                <a:spcPct val="30000"/>
              </a:spcBef>
              <a:buFontTx/>
              <a:buChar char="•"/>
            </a:pPr>
            <a:endParaRPr lang="pl-PL" sz="1600"/>
          </a:p>
          <a:p>
            <a:pPr marL="342900" indent="-342900" algn="just">
              <a:spcBef>
                <a:spcPct val="30000"/>
              </a:spcBef>
              <a:buFontTx/>
              <a:buChar char="•"/>
            </a:pPr>
            <a:endParaRPr lang="pl-PL" sz="1600" b="1">
              <a:solidFill>
                <a:srgbClr val="153357"/>
              </a:solidFill>
            </a:endParaRPr>
          </a:p>
          <a:p>
            <a:pPr marL="342900" indent="-342900" algn="just">
              <a:spcBef>
                <a:spcPct val="30000"/>
              </a:spcBef>
            </a:pPr>
            <a:endParaRPr lang="pl-PL" sz="2000" b="1" u="sng">
              <a:solidFill>
                <a:srgbClr val="153357"/>
              </a:solidFill>
            </a:endParaRPr>
          </a:p>
          <a:p>
            <a:pPr marL="342900" indent="-342900">
              <a:spcBef>
                <a:spcPct val="30000"/>
              </a:spcBef>
              <a:buFontTx/>
              <a:buChar char="•"/>
            </a:pPr>
            <a:endParaRPr lang="pl-PL" sz="1600"/>
          </a:p>
          <a:p>
            <a:pPr marL="342900" indent="-342900" algn="just">
              <a:spcBef>
                <a:spcPct val="30000"/>
              </a:spcBef>
            </a:pPr>
            <a:endParaRPr lang="pl-PL" sz="1400"/>
          </a:p>
          <a:p>
            <a:pPr marL="342900" indent="-342900" algn="just">
              <a:spcBef>
                <a:spcPct val="30000"/>
              </a:spcBef>
            </a:pPr>
            <a:endParaRPr lang="pl-PL" sz="1400"/>
          </a:p>
        </p:txBody>
      </p:sp>
      <p:sp>
        <p:nvSpPr>
          <p:cNvPr id="58372" name="Text Box 9"/>
          <p:cNvSpPr txBox="1">
            <a:spLocks noChangeArrowheads="1"/>
          </p:cNvSpPr>
          <p:nvPr/>
        </p:nvSpPr>
        <p:spPr bwMode="auto">
          <a:xfrm>
            <a:off x="0" y="765175"/>
            <a:ext cx="82804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>
                <a:solidFill>
                  <a:srgbClr val="153357"/>
                </a:solidFill>
              </a:rPr>
              <a:t>  Stan innowacyjności na Mazowszu – wybrane elementy</a:t>
            </a:r>
          </a:p>
          <a:p>
            <a:endParaRPr lang="pl-PL" sz="2000" b="1">
              <a:solidFill>
                <a:srgbClr val="153357"/>
              </a:solidFill>
            </a:endParaRPr>
          </a:p>
          <a:p>
            <a:endParaRPr lang="pl-PL"/>
          </a:p>
        </p:txBody>
      </p:sp>
      <p:sp>
        <p:nvSpPr>
          <p:cNvPr id="58373" name="Text Box 3"/>
          <p:cNvSpPr txBox="1">
            <a:spLocks noChangeArrowheads="1"/>
          </p:cNvSpPr>
          <p:nvPr/>
        </p:nvSpPr>
        <p:spPr bwMode="auto">
          <a:xfrm>
            <a:off x="107950" y="1125538"/>
            <a:ext cx="90360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342900" indent="-342900">
              <a:spcBef>
                <a:spcPct val="30000"/>
              </a:spcBef>
            </a:pPr>
            <a:r>
              <a:rPr lang="pl-PL" sz="1600" b="1">
                <a:solidFill>
                  <a:srgbClr val="FF0000"/>
                </a:solidFill>
              </a:rPr>
              <a:t> I. Sektor instytucji naukowych. </a:t>
            </a:r>
            <a:r>
              <a:rPr lang="pl-PL" sz="1600"/>
              <a:t>Zatrudnieni w działalności B+R na Mazowszu według </a:t>
            </a:r>
          </a:p>
          <a:p>
            <a:pPr marL="342900" indent="-342900">
              <a:spcBef>
                <a:spcPct val="30000"/>
              </a:spcBef>
            </a:pPr>
            <a:r>
              <a:rPr lang="pl-PL" sz="1600"/>
              <a:t> rodzajów jednostek w 2008 r.</a:t>
            </a:r>
          </a:p>
          <a:p>
            <a:pPr marL="342900" indent="-342900" algn="just">
              <a:spcBef>
                <a:spcPct val="30000"/>
              </a:spcBef>
            </a:pPr>
            <a:endParaRPr lang="pl-PL" sz="1600"/>
          </a:p>
        </p:txBody>
      </p:sp>
      <p:sp>
        <p:nvSpPr>
          <p:cNvPr id="58374" name="Text Box 24"/>
          <p:cNvSpPr txBox="1">
            <a:spLocks noChangeArrowheads="1"/>
          </p:cNvSpPr>
          <p:nvPr/>
        </p:nvSpPr>
        <p:spPr bwMode="auto">
          <a:xfrm>
            <a:off x="250825" y="4221163"/>
            <a:ext cx="45243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rIns="360000">
            <a:spAutoFit/>
          </a:bodyPr>
          <a:lstStyle/>
          <a:p>
            <a:pPr marL="273050" indent="-273050">
              <a:spcBef>
                <a:spcPct val="30000"/>
              </a:spcBef>
            </a:pPr>
            <a:endParaRPr lang="pl-PL"/>
          </a:p>
        </p:txBody>
      </p:sp>
      <p:graphicFrame>
        <p:nvGraphicFramePr>
          <p:cNvPr id="49323" name="Group 171"/>
          <p:cNvGraphicFramePr>
            <a:graphicFrameLocks noGrp="1"/>
          </p:cNvGraphicFramePr>
          <p:nvPr/>
        </p:nvGraphicFramePr>
        <p:xfrm>
          <a:off x="250825" y="1989138"/>
          <a:ext cx="8464550" cy="3108325"/>
        </p:xfrm>
        <a:graphic>
          <a:graphicData uri="http://schemas.openxmlformats.org/drawingml/2006/table">
            <a:tbl>
              <a:tblPr/>
              <a:tblGrid>
                <a:gridCol w="3974742"/>
                <a:gridCol w="1794719"/>
                <a:gridCol w="2695118"/>
              </a:tblGrid>
              <a:tr h="19050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Rodzaje jednostek prowadzących </a:t>
                      </a:r>
                      <a:b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</a:b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działalność </a:t>
                      </a:r>
                      <a:r>
                        <a:rPr kumimoji="0" lang="pl-PL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B+R</a:t>
                      </a: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: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Zatrudnieni w działalności B+R: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3020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liczba osób (stan w dniu 31.XII)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w ekwiwalentach pełnego czasu pracy (EPC)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Ogółem: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33 416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24 418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Jednostki, których głównym rodzajem działalności jest  działalność  B+R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16 511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13 251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w tym: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 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placówki naukowe PAN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3 782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3 289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jednostki badawczo-rozwojowe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12 389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9 689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Szkoły wyższe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13 149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8 241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Przedsiębiorstwa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3 492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2 725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Pozostałe jednostki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264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201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R="360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5335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3" name="Grupa 20"/>
          <p:cNvGrpSpPr>
            <a:grpSpLocks/>
          </p:cNvGrpSpPr>
          <p:nvPr/>
        </p:nvGrpSpPr>
        <p:grpSpPr bwMode="auto">
          <a:xfrm>
            <a:off x="0" y="357188"/>
            <a:ext cx="9144000" cy="6500812"/>
            <a:chOff x="0" y="357166"/>
            <a:chExt cx="9144000" cy="6500834"/>
          </a:xfrm>
        </p:grpSpPr>
        <p:sp>
          <p:nvSpPr>
            <p:cNvPr id="4" name="Prostokąt 3"/>
            <p:cNvSpPr/>
            <p:nvPr/>
          </p:nvSpPr>
          <p:spPr>
            <a:xfrm>
              <a:off x="0" y="6500812"/>
              <a:ext cx="9144000" cy="357188"/>
            </a:xfrm>
            <a:prstGeom prst="rect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grpSp>
          <p:nvGrpSpPr>
            <p:cNvPr id="59399" name="Grupa 19"/>
            <p:cNvGrpSpPr>
              <a:grpSpLocks/>
            </p:cNvGrpSpPr>
            <p:nvPr/>
          </p:nvGrpSpPr>
          <p:grpSpPr bwMode="auto">
            <a:xfrm>
              <a:off x="357158" y="357166"/>
              <a:ext cx="8429684" cy="422629"/>
              <a:chOff x="357158" y="357166"/>
              <a:chExt cx="8429684" cy="422629"/>
            </a:xfrm>
          </p:grpSpPr>
          <p:pic>
            <p:nvPicPr>
              <p:cNvPr id="59400" name="Obraz 4" descr="logotyp(claim)_pl.gif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57158" y="357166"/>
                <a:ext cx="2214578" cy="4226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9401" name="Obraz 6" descr="piktogramy_zestaw.gif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500826" y="357166"/>
                <a:ext cx="2286016" cy="32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59394" name="Rectangle 7"/>
          <p:cNvSpPr>
            <a:spLocks noGrp="1"/>
          </p:cNvSpPr>
          <p:nvPr>
            <p:ph type="title" idx="4294967295"/>
          </p:nvPr>
        </p:nvSpPr>
        <p:spPr>
          <a:xfrm>
            <a:off x="395288" y="1773238"/>
            <a:ext cx="8640762" cy="3084512"/>
          </a:xfrm>
        </p:spPr>
        <p:txBody>
          <a:bodyPr/>
          <a:lstStyle/>
          <a:p>
            <a:pPr algn="l" eaLnBrk="1" hangingPunct="1"/>
            <a:r>
              <a:rPr lang="pl-PL" sz="240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pl-PL" sz="2400" smtClean="0">
                <a:solidFill>
                  <a:srgbClr val="FF0000"/>
                </a:solidFill>
                <a:latin typeface="Arial" charset="0"/>
              </a:rPr>
            </a:br>
            <a:r>
              <a:rPr lang="pl-PL" sz="240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pl-PL" sz="2400" smtClean="0">
                <a:solidFill>
                  <a:srgbClr val="FF0000"/>
                </a:solidFill>
                <a:latin typeface="Arial" charset="0"/>
              </a:rPr>
            </a:br>
            <a:r>
              <a:rPr lang="pl-PL" sz="2200" smtClean="0">
                <a:solidFill>
                  <a:schemeClr val="hlink"/>
                </a:solidFill>
                <a:latin typeface="Arial" charset="0"/>
              </a:rPr>
              <a:t/>
            </a:r>
            <a:br>
              <a:rPr lang="pl-PL" sz="2200" smtClean="0">
                <a:solidFill>
                  <a:schemeClr val="hlink"/>
                </a:solidFill>
                <a:latin typeface="Arial" charset="0"/>
              </a:rPr>
            </a:br>
            <a:endParaRPr lang="en-AU" sz="2400" smtClean="0">
              <a:latin typeface="Arial" charset="0"/>
            </a:endParaRPr>
          </a:p>
        </p:txBody>
      </p:sp>
      <p:sp>
        <p:nvSpPr>
          <p:cNvPr id="59395" name="Symbol zastępczy numeru slajdu 17"/>
          <p:cNvSpPr txBox="1">
            <a:spLocks noGrp="1"/>
          </p:cNvSpPr>
          <p:nvPr/>
        </p:nvSpPr>
        <p:spPr bwMode="auto">
          <a:xfrm>
            <a:off x="357188" y="6500813"/>
            <a:ext cx="42862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fld id="{F33A13EE-EF63-4915-8A2E-ED5749B10A57}" type="slidenum">
              <a:rPr lang="pl-PL" sz="1200">
                <a:solidFill>
                  <a:schemeClr val="bg1"/>
                </a:solidFill>
                <a:cs typeface="Arial" charset="0"/>
              </a:rPr>
              <a:pPr/>
              <a:t>27</a:t>
            </a:fld>
            <a:endParaRPr lang="pl-PL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59396" name="Text Box 9"/>
          <p:cNvSpPr txBox="1">
            <a:spLocks noChangeArrowheads="1"/>
          </p:cNvSpPr>
          <p:nvPr/>
        </p:nvSpPr>
        <p:spPr bwMode="auto">
          <a:xfrm>
            <a:off x="107950" y="765175"/>
            <a:ext cx="8928100" cy="445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pl-PL" sz="2000" b="1">
                <a:solidFill>
                  <a:srgbClr val="153357"/>
                </a:solidFill>
              </a:rPr>
              <a:t> Kluczowe rekomendacje </a:t>
            </a:r>
            <a:r>
              <a:rPr lang="pl-PL" sz="2000"/>
              <a:t>– wybrane przykłady</a:t>
            </a:r>
          </a:p>
          <a:p>
            <a:pPr marL="342900" indent="-342900">
              <a:spcBef>
                <a:spcPct val="30000"/>
              </a:spcBef>
            </a:pPr>
            <a:r>
              <a:rPr lang="pl-PL" sz="1600"/>
              <a:t> 1. Zgodnie z międzynarodowymi doświadczeniami konieczne jest podniesienie rangi polityki innowacyjnej do wiodącego obszaru aktywności w ramach polityki regionalnej,</a:t>
            </a:r>
          </a:p>
          <a:p>
            <a:pPr marL="342900" indent="-342900">
              <a:spcBef>
                <a:spcPct val="30000"/>
              </a:spcBef>
            </a:pPr>
            <a:r>
              <a:rPr lang="pl-PL" sz="1600"/>
              <a:t> 2. Stabilizacja struktur organizacyjno-administracyjnych dla działań w sferze innowacji,</a:t>
            </a:r>
          </a:p>
          <a:p>
            <a:pPr marL="342900" indent="-342900">
              <a:spcBef>
                <a:spcPct val="30000"/>
              </a:spcBef>
            </a:pPr>
            <a:r>
              <a:rPr lang="pl-PL" sz="1600"/>
              <a:t> 3. Wprowadzenie zasad regionalnego partnerstwa w tworzeniu i prowadzeniu polityki </a:t>
            </a:r>
          </a:p>
          <a:p>
            <a:pPr marL="342900" indent="-342900">
              <a:spcBef>
                <a:spcPct val="30000"/>
              </a:spcBef>
            </a:pPr>
            <a:r>
              <a:rPr lang="pl-PL" sz="1600"/>
              <a:t>    innowacyjnej,</a:t>
            </a:r>
          </a:p>
          <a:p>
            <a:pPr marL="342900" indent="-342900">
              <a:spcBef>
                <a:spcPct val="30000"/>
              </a:spcBef>
            </a:pPr>
            <a:r>
              <a:rPr lang="pl-PL" sz="1600"/>
              <a:t> 4. Poprawa wiedzy i świadomości proinnowacyjnej administracji publicznej,</a:t>
            </a:r>
          </a:p>
          <a:p>
            <a:pPr marL="342900" indent="-342900">
              <a:spcBef>
                <a:spcPct val="30000"/>
              </a:spcBef>
            </a:pPr>
            <a:r>
              <a:rPr lang="pl-PL" sz="1600"/>
              <a:t> 5. W ramach regionalnej polityki innowacyjnej niezbędne są praktyczne programy włączenia </a:t>
            </a:r>
          </a:p>
          <a:p>
            <a:pPr marL="342900" indent="-342900">
              <a:spcBef>
                <a:spcPct val="30000"/>
              </a:spcBef>
            </a:pPr>
            <a:r>
              <a:rPr lang="pl-PL" sz="1600"/>
              <a:t>    instytucji naukowych w budowę podstaw gospodarki wiedzy na Mazowszu między innymi </a:t>
            </a:r>
          </a:p>
          <a:p>
            <a:pPr marL="342900" indent="-342900">
              <a:spcBef>
                <a:spcPct val="30000"/>
              </a:spcBef>
            </a:pPr>
            <a:r>
              <a:rPr lang="pl-PL" sz="1600"/>
              <a:t>    poprzez, m.in.: </a:t>
            </a:r>
            <a:r>
              <a:rPr lang="pl-PL" sz="1600" i="1">
                <a:solidFill>
                  <a:srgbClr val="153357"/>
                </a:solidFill>
              </a:rPr>
              <a:t>finansowanie projektów w środowisku naukowym, z uwzględnieniem rozwoju </a:t>
            </a:r>
          </a:p>
          <a:p>
            <a:pPr marL="342900" indent="-342900">
              <a:spcBef>
                <a:spcPct val="30000"/>
              </a:spcBef>
            </a:pPr>
            <a:r>
              <a:rPr lang="pl-PL" sz="1600" i="1">
                <a:solidFill>
                  <a:srgbClr val="153357"/>
                </a:solidFill>
              </a:rPr>
              <a:t>    trwałych struktur wspierania przedsiębiorczości i transferu technologii</a:t>
            </a:r>
            <a:r>
              <a:rPr lang="pl-PL" sz="1400"/>
              <a:t>, </a:t>
            </a:r>
            <a:r>
              <a:rPr lang="pl-PL" sz="1600" i="1">
                <a:solidFill>
                  <a:srgbClr val="153357"/>
                </a:solidFill>
              </a:rPr>
              <a:t>tworzenie programów </a:t>
            </a:r>
          </a:p>
          <a:p>
            <a:pPr marL="342900" indent="-342900">
              <a:spcBef>
                <a:spcPct val="30000"/>
              </a:spcBef>
            </a:pPr>
            <a:r>
              <a:rPr lang="pl-PL" sz="1600" i="1">
                <a:solidFill>
                  <a:srgbClr val="153357"/>
                </a:solidFill>
              </a:rPr>
              <a:t>    mobliności kadr naukowych, budowy systemu brokerów innowacji</a:t>
            </a:r>
            <a:r>
              <a:rPr lang="pl-PL" sz="1600" i="1"/>
              <a:t>,</a:t>
            </a:r>
          </a:p>
          <a:p>
            <a:pPr marL="342900" indent="-342900">
              <a:spcBef>
                <a:spcPct val="30000"/>
              </a:spcBef>
            </a:pPr>
            <a:r>
              <a:rPr lang="pl-PL" sz="1600" i="1">
                <a:solidFill>
                  <a:srgbClr val="153357"/>
                </a:solidFill>
              </a:rPr>
              <a:t> </a:t>
            </a:r>
            <a:r>
              <a:rPr lang="pl-PL" sz="1600"/>
              <a:t>6. Wzmocnienie na Mazowszu regionalnego systemu (modelu) instytucji wsparcia innowacji </a:t>
            </a:r>
          </a:p>
          <a:p>
            <a:pPr marL="342900" indent="-342900">
              <a:spcBef>
                <a:spcPct val="30000"/>
              </a:spcBef>
            </a:pPr>
            <a:r>
              <a:rPr lang="pl-PL" sz="1600"/>
              <a:t>     i transferu technologii, </a:t>
            </a:r>
          </a:p>
        </p:txBody>
      </p:sp>
      <p:sp>
        <p:nvSpPr>
          <p:cNvPr id="59397" name="Text Box 10"/>
          <p:cNvSpPr txBox="1">
            <a:spLocks noChangeArrowheads="1"/>
          </p:cNvSpPr>
          <p:nvPr/>
        </p:nvSpPr>
        <p:spPr bwMode="auto">
          <a:xfrm>
            <a:off x="323850" y="4437063"/>
            <a:ext cx="165576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273050" indent="-273050">
              <a:spcBef>
                <a:spcPct val="30000"/>
              </a:spcBef>
            </a:pPr>
            <a:endParaRPr lang="pl-P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7" name="Grupa 20"/>
          <p:cNvGrpSpPr>
            <a:grpSpLocks/>
          </p:cNvGrpSpPr>
          <p:nvPr/>
        </p:nvGrpSpPr>
        <p:grpSpPr bwMode="auto">
          <a:xfrm>
            <a:off x="0" y="357188"/>
            <a:ext cx="9144000" cy="6500812"/>
            <a:chOff x="0" y="357166"/>
            <a:chExt cx="9144000" cy="6500834"/>
          </a:xfrm>
        </p:grpSpPr>
        <p:sp>
          <p:nvSpPr>
            <p:cNvPr id="4" name="Prostokąt 3"/>
            <p:cNvSpPr/>
            <p:nvPr/>
          </p:nvSpPr>
          <p:spPr>
            <a:xfrm>
              <a:off x="0" y="6500812"/>
              <a:ext cx="9144000" cy="357188"/>
            </a:xfrm>
            <a:prstGeom prst="rect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grpSp>
          <p:nvGrpSpPr>
            <p:cNvPr id="60423" name="Grupa 19"/>
            <p:cNvGrpSpPr>
              <a:grpSpLocks/>
            </p:cNvGrpSpPr>
            <p:nvPr/>
          </p:nvGrpSpPr>
          <p:grpSpPr bwMode="auto">
            <a:xfrm>
              <a:off x="357158" y="357166"/>
              <a:ext cx="8429684" cy="422629"/>
              <a:chOff x="357158" y="357166"/>
              <a:chExt cx="8429684" cy="422629"/>
            </a:xfrm>
          </p:grpSpPr>
          <p:pic>
            <p:nvPicPr>
              <p:cNvPr id="60424" name="Obraz 4" descr="logotyp(claim)_pl.gif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57158" y="357166"/>
                <a:ext cx="2214578" cy="4226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0425" name="Obraz 6" descr="piktogramy_zestaw.gif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500826" y="357166"/>
                <a:ext cx="2286016" cy="32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60418" name="Rectangle 7"/>
          <p:cNvSpPr>
            <a:spLocks noGrp="1"/>
          </p:cNvSpPr>
          <p:nvPr>
            <p:ph type="title" idx="4294967295"/>
          </p:nvPr>
        </p:nvSpPr>
        <p:spPr>
          <a:xfrm>
            <a:off x="395288" y="1773238"/>
            <a:ext cx="8640762" cy="3084512"/>
          </a:xfrm>
        </p:spPr>
        <p:txBody>
          <a:bodyPr/>
          <a:lstStyle/>
          <a:p>
            <a:pPr algn="l" eaLnBrk="1" hangingPunct="1"/>
            <a:r>
              <a:rPr lang="pl-PL" sz="240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pl-PL" sz="2400" smtClean="0">
                <a:solidFill>
                  <a:srgbClr val="FF0000"/>
                </a:solidFill>
                <a:latin typeface="Arial" charset="0"/>
              </a:rPr>
            </a:br>
            <a:r>
              <a:rPr lang="pl-PL" sz="240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pl-PL" sz="2400" smtClean="0">
                <a:solidFill>
                  <a:srgbClr val="FF0000"/>
                </a:solidFill>
                <a:latin typeface="Arial" charset="0"/>
              </a:rPr>
            </a:br>
            <a:r>
              <a:rPr lang="pl-PL" sz="2200" smtClean="0">
                <a:solidFill>
                  <a:schemeClr val="hlink"/>
                </a:solidFill>
                <a:latin typeface="Arial" charset="0"/>
              </a:rPr>
              <a:t/>
            </a:r>
            <a:br>
              <a:rPr lang="pl-PL" sz="2200" smtClean="0">
                <a:solidFill>
                  <a:schemeClr val="hlink"/>
                </a:solidFill>
                <a:latin typeface="Arial" charset="0"/>
              </a:rPr>
            </a:br>
            <a:endParaRPr lang="en-AU" sz="2400" smtClean="0">
              <a:latin typeface="Arial" charset="0"/>
            </a:endParaRPr>
          </a:p>
        </p:txBody>
      </p:sp>
      <p:sp>
        <p:nvSpPr>
          <p:cNvPr id="60419" name="Symbol zastępczy numeru slajdu 17"/>
          <p:cNvSpPr txBox="1">
            <a:spLocks noGrp="1"/>
          </p:cNvSpPr>
          <p:nvPr/>
        </p:nvSpPr>
        <p:spPr bwMode="auto">
          <a:xfrm>
            <a:off x="357188" y="6500813"/>
            <a:ext cx="42862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fld id="{E0E07282-5311-4E3A-91CD-B80407A2AA74}" type="slidenum">
              <a:rPr lang="pl-PL" sz="1200">
                <a:solidFill>
                  <a:schemeClr val="bg1"/>
                </a:solidFill>
                <a:cs typeface="Arial" charset="0"/>
              </a:rPr>
              <a:pPr/>
              <a:t>28</a:t>
            </a:fld>
            <a:endParaRPr lang="pl-PL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0420" name="Text Box 9"/>
          <p:cNvSpPr txBox="1">
            <a:spLocks noChangeArrowheads="1"/>
          </p:cNvSpPr>
          <p:nvPr/>
        </p:nvSpPr>
        <p:spPr bwMode="auto">
          <a:xfrm>
            <a:off x="107950" y="765175"/>
            <a:ext cx="8928100" cy="328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pl-PL" sz="2000" b="1">
                <a:solidFill>
                  <a:srgbClr val="153357"/>
                </a:solidFill>
              </a:rPr>
              <a:t> Kluczowe rekomendacje </a:t>
            </a:r>
            <a:r>
              <a:rPr lang="pl-PL" sz="2000"/>
              <a:t>– wybrane przykłady</a:t>
            </a:r>
          </a:p>
          <a:p>
            <a:pPr marL="342900" indent="-342900">
              <a:spcBef>
                <a:spcPct val="30000"/>
              </a:spcBef>
            </a:pPr>
            <a:r>
              <a:rPr lang="pl-PL" sz="1600"/>
              <a:t> 8. Budowę regionalnej, elastycznej sieci współpracy i koordynacji kontaktów instytucji </a:t>
            </a:r>
          </a:p>
          <a:p>
            <a:pPr marL="342900" indent="-342900">
              <a:spcBef>
                <a:spcPct val="30000"/>
              </a:spcBef>
            </a:pPr>
            <a:r>
              <a:rPr lang="pl-PL" sz="1600"/>
              <a:t> wsparcia z administracją publiczną, sektorem B+R, MSP, dużymi firmami oraz podmiotami </a:t>
            </a:r>
          </a:p>
          <a:p>
            <a:pPr marL="342900" indent="-342900">
              <a:spcBef>
                <a:spcPct val="30000"/>
              </a:spcBef>
            </a:pPr>
            <a:r>
              <a:rPr lang="pl-PL" sz="1600"/>
              <a:t> zagranicznymi,</a:t>
            </a:r>
          </a:p>
          <a:p>
            <a:pPr marL="342900" indent="-342900">
              <a:spcBef>
                <a:spcPct val="30000"/>
              </a:spcBef>
            </a:pPr>
            <a:r>
              <a:rPr lang="pl-PL" sz="1600"/>
              <a:t> 9. Integrację regionalnych i uczelnianych platform wiedzy i technologii,</a:t>
            </a:r>
          </a:p>
          <a:p>
            <a:pPr marL="342900" indent="-342900">
              <a:spcBef>
                <a:spcPct val="30000"/>
              </a:spcBef>
            </a:pPr>
            <a:r>
              <a:rPr lang="pl-PL" sz="1600"/>
              <a:t> 10. Działania na rzecz budowy regionalnych struktur innowacyjności  w formie klastrów </a:t>
            </a:r>
          </a:p>
          <a:p>
            <a:pPr marL="342900" indent="-342900">
              <a:spcBef>
                <a:spcPct val="30000"/>
              </a:spcBef>
            </a:pPr>
            <a:r>
              <a:rPr lang="pl-PL" sz="1600"/>
              <a:t> pokrewnych technologii, klastrów badawczych,</a:t>
            </a:r>
          </a:p>
          <a:p>
            <a:pPr marL="342900" indent="-342900">
              <a:spcBef>
                <a:spcPct val="30000"/>
              </a:spcBef>
            </a:pPr>
            <a:r>
              <a:rPr lang="pl-PL" sz="1600"/>
              <a:t> 11. Opracowanie dalszych planów działań dla RSI dla Mazowsza obejmujących perspektywę </a:t>
            </a:r>
          </a:p>
          <a:p>
            <a:pPr marL="342900" indent="-342900">
              <a:spcBef>
                <a:spcPct val="30000"/>
              </a:spcBef>
            </a:pPr>
            <a:r>
              <a:rPr lang="pl-PL" sz="1600"/>
              <a:t>2-3 lat z bezpośrednim uwzględnieniem także krajowych i międzynarodowych źródeł</a:t>
            </a:r>
          </a:p>
          <a:p>
            <a:pPr marL="342900" indent="-342900">
              <a:spcBef>
                <a:spcPct val="30000"/>
              </a:spcBef>
            </a:pPr>
            <a:r>
              <a:rPr lang="pl-PL" sz="1600"/>
              <a:t>finansowania innowacyjności.</a:t>
            </a:r>
          </a:p>
        </p:txBody>
      </p:sp>
      <p:sp>
        <p:nvSpPr>
          <p:cNvPr id="60421" name="Text Box 10"/>
          <p:cNvSpPr txBox="1">
            <a:spLocks noChangeArrowheads="1"/>
          </p:cNvSpPr>
          <p:nvPr/>
        </p:nvSpPr>
        <p:spPr bwMode="auto">
          <a:xfrm>
            <a:off x="323850" y="4437063"/>
            <a:ext cx="165576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273050" indent="-273050">
              <a:spcBef>
                <a:spcPct val="30000"/>
              </a:spcBef>
            </a:pPr>
            <a:endParaRPr lang="pl-P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1" name="Grupa 20"/>
          <p:cNvGrpSpPr>
            <a:grpSpLocks/>
          </p:cNvGrpSpPr>
          <p:nvPr/>
        </p:nvGrpSpPr>
        <p:grpSpPr bwMode="auto">
          <a:xfrm>
            <a:off x="0" y="357188"/>
            <a:ext cx="9144000" cy="6500812"/>
            <a:chOff x="0" y="357166"/>
            <a:chExt cx="9144000" cy="6500834"/>
          </a:xfrm>
        </p:grpSpPr>
        <p:sp>
          <p:nvSpPr>
            <p:cNvPr id="4" name="Prostokąt 3"/>
            <p:cNvSpPr/>
            <p:nvPr/>
          </p:nvSpPr>
          <p:spPr>
            <a:xfrm>
              <a:off x="0" y="6500812"/>
              <a:ext cx="9144000" cy="357188"/>
            </a:xfrm>
            <a:prstGeom prst="rect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grpSp>
          <p:nvGrpSpPr>
            <p:cNvPr id="61447" name="Grupa 19"/>
            <p:cNvGrpSpPr>
              <a:grpSpLocks/>
            </p:cNvGrpSpPr>
            <p:nvPr/>
          </p:nvGrpSpPr>
          <p:grpSpPr bwMode="auto">
            <a:xfrm>
              <a:off x="357158" y="357166"/>
              <a:ext cx="8429684" cy="422629"/>
              <a:chOff x="357158" y="357166"/>
              <a:chExt cx="8429684" cy="422629"/>
            </a:xfrm>
          </p:grpSpPr>
          <p:pic>
            <p:nvPicPr>
              <p:cNvPr id="61448" name="Obraz 4" descr="logotyp(claim)_pl.gif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57158" y="357166"/>
                <a:ext cx="2214578" cy="4226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1449" name="Obraz 6" descr="piktogramy_zestaw.gif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500826" y="357166"/>
                <a:ext cx="2286016" cy="32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61442" name="Rectangle 7"/>
          <p:cNvSpPr>
            <a:spLocks noGrp="1"/>
          </p:cNvSpPr>
          <p:nvPr>
            <p:ph type="title" idx="4294967295"/>
          </p:nvPr>
        </p:nvSpPr>
        <p:spPr>
          <a:xfrm>
            <a:off x="179388" y="1412875"/>
            <a:ext cx="8785225" cy="3025775"/>
          </a:xfrm>
        </p:spPr>
        <p:txBody>
          <a:bodyPr/>
          <a:lstStyle/>
          <a:p>
            <a:pPr eaLnBrk="1" hangingPunct="1"/>
            <a:r>
              <a:rPr lang="pl-PL" sz="2200" i="1" smtClean="0">
                <a:solidFill>
                  <a:srgbClr val="153357"/>
                </a:solidFill>
                <a:latin typeface="Arial" charset="0"/>
              </a:rPr>
              <a:t/>
            </a:r>
            <a:br>
              <a:rPr lang="pl-PL" sz="2200" i="1" smtClean="0">
                <a:solidFill>
                  <a:srgbClr val="153357"/>
                </a:solidFill>
                <a:latin typeface="Arial" charset="0"/>
              </a:rPr>
            </a:br>
            <a:r>
              <a:rPr lang="pl-PL" sz="2200" i="1" smtClean="0">
                <a:solidFill>
                  <a:srgbClr val="153357"/>
                </a:solidFill>
                <a:latin typeface="Arial" charset="0"/>
              </a:rPr>
              <a:t/>
            </a:r>
            <a:br>
              <a:rPr lang="pl-PL" sz="2200" i="1" smtClean="0">
                <a:solidFill>
                  <a:srgbClr val="153357"/>
                </a:solidFill>
                <a:latin typeface="Arial" charset="0"/>
              </a:rPr>
            </a:br>
            <a:r>
              <a:rPr lang="pl-PL" sz="2200" i="1" smtClean="0">
                <a:solidFill>
                  <a:srgbClr val="153357"/>
                </a:solidFill>
                <a:latin typeface="Arial" charset="0"/>
              </a:rPr>
              <a:t/>
            </a:r>
            <a:br>
              <a:rPr lang="pl-PL" sz="2200" i="1" smtClean="0">
                <a:solidFill>
                  <a:srgbClr val="153357"/>
                </a:solidFill>
                <a:latin typeface="Arial" charset="0"/>
              </a:rPr>
            </a:br>
            <a:r>
              <a:rPr lang="pl-PL" sz="2200" i="1" smtClean="0">
                <a:solidFill>
                  <a:srgbClr val="153357"/>
                </a:solidFill>
                <a:latin typeface="Arial" charset="0"/>
              </a:rPr>
              <a:t>Wzrost innowacyjności przedsiębiorstw Mazowsza, prowadzący do przyspieszenia wzrostu i zwiększenia konkurencyjności w skali UE. Wzrost internacjonalizacji województwa Mazowieckiego </a:t>
            </a:r>
            <a:br>
              <a:rPr lang="pl-PL" sz="2200" i="1" smtClean="0">
                <a:solidFill>
                  <a:srgbClr val="153357"/>
                </a:solidFill>
                <a:latin typeface="Arial" charset="0"/>
              </a:rPr>
            </a:br>
            <a:r>
              <a:rPr lang="pl-PL" sz="2200" smtClean="0">
                <a:solidFill>
                  <a:srgbClr val="FF0000"/>
                </a:solidFill>
                <a:latin typeface="Arial" charset="0"/>
              </a:rPr>
              <a:t>główny cel Regionalnej Strategii Innowacji </a:t>
            </a:r>
            <a:br>
              <a:rPr lang="pl-PL" sz="2200" smtClean="0">
                <a:solidFill>
                  <a:srgbClr val="FF0000"/>
                </a:solidFill>
                <a:latin typeface="Arial" charset="0"/>
              </a:rPr>
            </a:br>
            <a:r>
              <a:rPr lang="pl-PL" sz="2200" smtClean="0">
                <a:solidFill>
                  <a:srgbClr val="FF0000"/>
                </a:solidFill>
                <a:latin typeface="Arial" charset="0"/>
              </a:rPr>
              <a:t>na lata 2007 – 2013</a:t>
            </a:r>
            <a:br>
              <a:rPr lang="pl-PL" sz="2200" smtClean="0">
                <a:solidFill>
                  <a:srgbClr val="FF0000"/>
                </a:solidFill>
                <a:latin typeface="Arial" charset="0"/>
              </a:rPr>
            </a:br>
            <a:r>
              <a:rPr lang="pl-PL" sz="220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pl-PL" sz="2200" smtClean="0">
                <a:solidFill>
                  <a:srgbClr val="FF0000"/>
                </a:solidFill>
                <a:latin typeface="Arial" charset="0"/>
              </a:rPr>
            </a:br>
            <a:r>
              <a:rPr lang="pl-PL" sz="220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pl-PL" sz="2200" smtClean="0">
                <a:solidFill>
                  <a:srgbClr val="FF0000"/>
                </a:solidFill>
                <a:latin typeface="Arial" charset="0"/>
              </a:rPr>
            </a:br>
            <a:r>
              <a:rPr lang="pl-PL" sz="220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pl-PL" sz="2200" smtClean="0">
                <a:solidFill>
                  <a:srgbClr val="FF0000"/>
                </a:solidFill>
                <a:latin typeface="Arial" charset="0"/>
              </a:rPr>
            </a:br>
            <a:r>
              <a:rPr lang="pl-PL" sz="2200" smtClean="0">
                <a:solidFill>
                  <a:srgbClr val="FF0000"/>
                </a:solidFill>
                <a:latin typeface="Arial" charset="0"/>
              </a:rPr>
              <a:t>                                                                                 </a:t>
            </a:r>
            <a:r>
              <a:rPr lang="pl-PL" sz="1600" smtClean="0">
                <a:latin typeface="Arial" charset="0"/>
              </a:rPr>
              <a:t>Dziękuję za uwagę.</a:t>
            </a:r>
            <a:br>
              <a:rPr lang="pl-PL" sz="1600" smtClean="0">
                <a:latin typeface="Arial" charset="0"/>
              </a:rPr>
            </a:br>
            <a:endParaRPr lang="en-AU" sz="1600" smtClean="0">
              <a:latin typeface="Arial" charset="0"/>
            </a:endParaRPr>
          </a:p>
        </p:txBody>
      </p:sp>
      <p:sp>
        <p:nvSpPr>
          <p:cNvPr id="61443" name="Symbol zastępczy numeru slajdu 17"/>
          <p:cNvSpPr txBox="1">
            <a:spLocks noGrp="1"/>
          </p:cNvSpPr>
          <p:nvPr/>
        </p:nvSpPr>
        <p:spPr bwMode="auto">
          <a:xfrm>
            <a:off x="357188" y="6500813"/>
            <a:ext cx="42862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fld id="{ECB791C0-539A-4605-9B50-37EB166A8FDD}" type="slidenum">
              <a:rPr lang="pl-PL" sz="1200">
                <a:solidFill>
                  <a:schemeClr val="bg1"/>
                </a:solidFill>
                <a:cs typeface="Arial" charset="0"/>
              </a:rPr>
              <a:pPr/>
              <a:t>29</a:t>
            </a:fld>
            <a:endParaRPr lang="pl-PL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1444" name="Text Box 9"/>
          <p:cNvSpPr txBox="1">
            <a:spLocks noChangeArrowheads="1"/>
          </p:cNvSpPr>
          <p:nvPr/>
        </p:nvSpPr>
        <p:spPr bwMode="auto">
          <a:xfrm>
            <a:off x="107950" y="765175"/>
            <a:ext cx="8928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pl-PL"/>
              <a:t>   </a:t>
            </a:r>
          </a:p>
        </p:txBody>
      </p:sp>
      <p:sp>
        <p:nvSpPr>
          <p:cNvPr id="61445" name="Text Box 10"/>
          <p:cNvSpPr txBox="1">
            <a:spLocks noChangeArrowheads="1"/>
          </p:cNvSpPr>
          <p:nvPr/>
        </p:nvSpPr>
        <p:spPr bwMode="auto">
          <a:xfrm>
            <a:off x="323850" y="4437063"/>
            <a:ext cx="165576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273050" indent="-273050">
              <a:spcBef>
                <a:spcPct val="30000"/>
              </a:spcBef>
            </a:pPr>
            <a:endParaRPr lang="pl-P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Grupa 20"/>
          <p:cNvGrpSpPr>
            <a:grpSpLocks/>
          </p:cNvGrpSpPr>
          <p:nvPr/>
        </p:nvGrpSpPr>
        <p:grpSpPr bwMode="auto">
          <a:xfrm>
            <a:off x="0" y="357188"/>
            <a:ext cx="9144000" cy="6500812"/>
            <a:chOff x="0" y="357166"/>
            <a:chExt cx="9144000" cy="6500834"/>
          </a:xfrm>
        </p:grpSpPr>
        <p:sp>
          <p:nvSpPr>
            <p:cNvPr id="4" name="Prostokąt 3"/>
            <p:cNvSpPr/>
            <p:nvPr/>
          </p:nvSpPr>
          <p:spPr>
            <a:xfrm>
              <a:off x="0" y="6500812"/>
              <a:ext cx="9144000" cy="357188"/>
            </a:xfrm>
            <a:prstGeom prst="rect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grpSp>
          <p:nvGrpSpPr>
            <p:cNvPr id="17413" name="Grupa 19"/>
            <p:cNvGrpSpPr>
              <a:grpSpLocks/>
            </p:cNvGrpSpPr>
            <p:nvPr/>
          </p:nvGrpSpPr>
          <p:grpSpPr bwMode="auto">
            <a:xfrm>
              <a:off x="357158" y="357166"/>
              <a:ext cx="8429684" cy="422629"/>
              <a:chOff x="357158" y="357166"/>
              <a:chExt cx="8429684" cy="422629"/>
            </a:xfrm>
          </p:grpSpPr>
          <p:pic>
            <p:nvPicPr>
              <p:cNvPr id="17414" name="Obraz 4" descr="logotyp(claim)_pl.gif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57158" y="357166"/>
                <a:ext cx="2214578" cy="4226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415" name="Obraz 6" descr="piktogramy_zestaw.gif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500826" y="357166"/>
                <a:ext cx="2286016" cy="32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7410" name="Rectangle 7"/>
          <p:cNvSpPr>
            <a:spLocks noGrp="1"/>
          </p:cNvSpPr>
          <p:nvPr>
            <p:ph type="title" idx="4294967295"/>
          </p:nvPr>
        </p:nvSpPr>
        <p:spPr>
          <a:xfrm>
            <a:off x="827088" y="1268413"/>
            <a:ext cx="8066087" cy="3589337"/>
          </a:xfrm>
        </p:spPr>
        <p:txBody>
          <a:bodyPr/>
          <a:lstStyle/>
          <a:p>
            <a:pPr algn="l" eaLnBrk="1" hangingPunct="1"/>
            <a:r>
              <a:rPr lang="pl-PL" sz="2400" smtClean="0">
                <a:solidFill>
                  <a:srgbClr val="153357"/>
                </a:solidFill>
                <a:latin typeface="Arial" charset="0"/>
              </a:rPr>
              <a:t>Plan prezentacji:</a:t>
            </a:r>
            <a:br>
              <a:rPr lang="pl-PL" sz="2400" smtClean="0">
                <a:solidFill>
                  <a:srgbClr val="153357"/>
                </a:solidFill>
                <a:latin typeface="Arial" charset="0"/>
              </a:rPr>
            </a:br>
            <a:r>
              <a:rPr lang="pl-PL" sz="2400" smtClean="0">
                <a:solidFill>
                  <a:srgbClr val="153357"/>
                </a:solidFill>
                <a:latin typeface="Arial" charset="0"/>
              </a:rPr>
              <a:t/>
            </a:r>
            <a:br>
              <a:rPr lang="pl-PL" sz="2400" smtClean="0">
                <a:solidFill>
                  <a:srgbClr val="153357"/>
                </a:solidFill>
                <a:latin typeface="Arial" charset="0"/>
              </a:rPr>
            </a:br>
            <a:r>
              <a:rPr lang="pl-PL" sz="2400" smtClean="0">
                <a:solidFill>
                  <a:srgbClr val="153357"/>
                </a:solidFill>
                <a:latin typeface="Arial" charset="0"/>
              </a:rPr>
              <a:t>1. Geneza opracowania Raportu Otwarcia</a:t>
            </a:r>
            <a:br>
              <a:rPr lang="pl-PL" sz="2400" smtClean="0">
                <a:solidFill>
                  <a:srgbClr val="153357"/>
                </a:solidFill>
                <a:latin typeface="Arial" charset="0"/>
              </a:rPr>
            </a:br>
            <a:r>
              <a:rPr lang="pl-PL" sz="2400" smtClean="0">
                <a:solidFill>
                  <a:srgbClr val="153357"/>
                </a:solidFill>
                <a:latin typeface="Arial" charset="0"/>
              </a:rPr>
              <a:t>2. Struktura dokumentu </a:t>
            </a:r>
            <a:br>
              <a:rPr lang="pl-PL" sz="2400" smtClean="0">
                <a:solidFill>
                  <a:srgbClr val="153357"/>
                </a:solidFill>
                <a:latin typeface="Arial" charset="0"/>
              </a:rPr>
            </a:br>
            <a:r>
              <a:rPr lang="pl-PL" sz="2400" smtClean="0">
                <a:solidFill>
                  <a:srgbClr val="153357"/>
                </a:solidFill>
                <a:latin typeface="Arial" charset="0"/>
              </a:rPr>
              <a:t>3. Stan innowacyjności na Mazowszu – wybrane elementy</a:t>
            </a:r>
            <a:br>
              <a:rPr lang="pl-PL" sz="2400" smtClean="0">
                <a:solidFill>
                  <a:srgbClr val="153357"/>
                </a:solidFill>
                <a:latin typeface="Arial" charset="0"/>
              </a:rPr>
            </a:br>
            <a:r>
              <a:rPr lang="pl-PL" sz="2400" smtClean="0">
                <a:solidFill>
                  <a:srgbClr val="153357"/>
                </a:solidFill>
                <a:latin typeface="Arial" charset="0"/>
              </a:rPr>
              <a:t>4. Kluczowe rekomendacje</a:t>
            </a:r>
            <a:r>
              <a:rPr lang="pl-PL" sz="240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pl-PL" sz="2400" smtClean="0">
                <a:solidFill>
                  <a:srgbClr val="FF0000"/>
                </a:solidFill>
                <a:latin typeface="Arial" charset="0"/>
              </a:rPr>
            </a:br>
            <a:r>
              <a:rPr lang="pl-PL" sz="2400" smtClean="0">
                <a:solidFill>
                  <a:srgbClr val="153357"/>
                </a:solidFill>
                <a:latin typeface="Arial" charset="0"/>
              </a:rPr>
              <a:t>5. Planowany czas prezentacji: 20 minut</a:t>
            </a:r>
            <a:br>
              <a:rPr lang="pl-PL" sz="2400" smtClean="0">
                <a:solidFill>
                  <a:srgbClr val="153357"/>
                </a:solidFill>
                <a:latin typeface="Arial" charset="0"/>
              </a:rPr>
            </a:br>
            <a:r>
              <a:rPr lang="pl-PL" sz="2400" smtClean="0">
                <a:solidFill>
                  <a:srgbClr val="153357"/>
                </a:solidFill>
                <a:latin typeface="Arial" charset="0"/>
              </a:rPr>
              <a:t>6. Prowadzący: Marcin Postawka</a:t>
            </a:r>
            <a:r>
              <a:rPr lang="pl-PL" sz="2200" smtClean="0">
                <a:solidFill>
                  <a:schemeClr val="hlink"/>
                </a:solidFill>
                <a:latin typeface="Arial" charset="0"/>
              </a:rPr>
              <a:t/>
            </a:r>
            <a:br>
              <a:rPr lang="pl-PL" sz="2200" smtClean="0">
                <a:solidFill>
                  <a:schemeClr val="hlink"/>
                </a:solidFill>
                <a:latin typeface="Arial" charset="0"/>
              </a:rPr>
            </a:br>
            <a:endParaRPr lang="en-AU" sz="2400" smtClean="0">
              <a:latin typeface="Arial" charset="0"/>
            </a:endParaRPr>
          </a:p>
        </p:txBody>
      </p:sp>
      <p:sp>
        <p:nvSpPr>
          <p:cNvPr id="17411" name="Symbol zastępczy numeru slajdu 17"/>
          <p:cNvSpPr txBox="1">
            <a:spLocks noGrp="1"/>
          </p:cNvSpPr>
          <p:nvPr/>
        </p:nvSpPr>
        <p:spPr bwMode="auto">
          <a:xfrm>
            <a:off x="357188" y="6500813"/>
            <a:ext cx="42862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fld id="{960333B2-60C0-478A-BCFD-40B2EC077765}" type="slidenum">
              <a:rPr lang="pl-PL" sz="1200">
                <a:solidFill>
                  <a:schemeClr val="bg1"/>
                </a:solidFill>
                <a:cs typeface="Arial" charset="0"/>
              </a:rPr>
              <a:pPr/>
              <a:t>3</a:t>
            </a:fld>
            <a:endParaRPr lang="pl-PL" sz="120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Grupa 20"/>
          <p:cNvGrpSpPr>
            <a:grpSpLocks/>
          </p:cNvGrpSpPr>
          <p:nvPr/>
        </p:nvGrpSpPr>
        <p:grpSpPr bwMode="auto">
          <a:xfrm>
            <a:off x="0" y="357188"/>
            <a:ext cx="9144000" cy="6500812"/>
            <a:chOff x="0" y="357166"/>
            <a:chExt cx="9144000" cy="6500834"/>
          </a:xfrm>
        </p:grpSpPr>
        <p:sp>
          <p:nvSpPr>
            <p:cNvPr id="4" name="Prostokąt 3"/>
            <p:cNvSpPr/>
            <p:nvPr/>
          </p:nvSpPr>
          <p:spPr>
            <a:xfrm>
              <a:off x="0" y="6500812"/>
              <a:ext cx="9144000" cy="357188"/>
            </a:xfrm>
            <a:prstGeom prst="rect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grpSp>
          <p:nvGrpSpPr>
            <p:cNvPr id="18439" name="Grupa 19"/>
            <p:cNvGrpSpPr>
              <a:grpSpLocks/>
            </p:cNvGrpSpPr>
            <p:nvPr/>
          </p:nvGrpSpPr>
          <p:grpSpPr bwMode="auto">
            <a:xfrm>
              <a:off x="357158" y="357166"/>
              <a:ext cx="8429684" cy="422629"/>
              <a:chOff x="357158" y="357166"/>
              <a:chExt cx="8429684" cy="422629"/>
            </a:xfrm>
          </p:grpSpPr>
          <p:pic>
            <p:nvPicPr>
              <p:cNvPr id="18440" name="Obraz 4" descr="logotyp(claim)_pl.gif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57158" y="357166"/>
                <a:ext cx="2214578" cy="4226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441" name="Obraz 6" descr="piktogramy_zestaw.gif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500826" y="357166"/>
                <a:ext cx="2286016" cy="32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8434" name="Rectangle 7"/>
          <p:cNvSpPr>
            <a:spLocks noGrp="1"/>
          </p:cNvSpPr>
          <p:nvPr>
            <p:ph type="title" idx="4294967295"/>
          </p:nvPr>
        </p:nvSpPr>
        <p:spPr>
          <a:xfrm>
            <a:off x="395288" y="1773238"/>
            <a:ext cx="8640762" cy="3084512"/>
          </a:xfrm>
        </p:spPr>
        <p:txBody>
          <a:bodyPr/>
          <a:lstStyle/>
          <a:p>
            <a:pPr algn="l" eaLnBrk="1" hangingPunct="1"/>
            <a:r>
              <a:rPr lang="pl-PL" sz="240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pl-PL" sz="2400" smtClean="0">
                <a:solidFill>
                  <a:srgbClr val="FF0000"/>
                </a:solidFill>
                <a:latin typeface="Arial" charset="0"/>
              </a:rPr>
            </a:br>
            <a:r>
              <a:rPr lang="pl-PL" sz="240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pl-PL" sz="2400" smtClean="0">
                <a:solidFill>
                  <a:srgbClr val="FF0000"/>
                </a:solidFill>
                <a:latin typeface="Arial" charset="0"/>
              </a:rPr>
            </a:br>
            <a:r>
              <a:rPr lang="pl-PL" sz="2200" smtClean="0">
                <a:solidFill>
                  <a:schemeClr val="hlink"/>
                </a:solidFill>
                <a:latin typeface="Arial" charset="0"/>
              </a:rPr>
              <a:t/>
            </a:r>
            <a:br>
              <a:rPr lang="pl-PL" sz="2200" smtClean="0">
                <a:solidFill>
                  <a:schemeClr val="hlink"/>
                </a:solidFill>
                <a:latin typeface="Arial" charset="0"/>
              </a:rPr>
            </a:br>
            <a:endParaRPr lang="en-AU" sz="2400" smtClean="0">
              <a:latin typeface="Arial" charset="0"/>
            </a:endParaRPr>
          </a:p>
        </p:txBody>
      </p:sp>
      <p:sp>
        <p:nvSpPr>
          <p:cNvPr id="18435" name="Symbol zastępczy numeru slajdu 17"/>
          <p:cNvSpPr txBox="1">
            <a:spLocks noGrp="1"/>
          </p:cNvSpPr>
          <p:nvPr/>
        </p:nvSpPr>
        <p:spPr bwMode="auto">
          <a:xfrm>
            <a:off x="357188" y="6500813"/>
            <a:ext cx="42862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fld id="{9DBECC28-58EF-44C4-80C2-28C56C71533B}" type="slidenum">
              <a:rPr lang="pl-PL" sz="1200">
                <a:solidFill>
                  <a:schemeClr val="bg1"/>
                </a:solidFill>
                <a:cs typeface="Arial" charset="0"/>
              </a:rPr>
              <a:pPr/>
              <a:t>4</a:t>
            </a:fld>
            <a:endParaRPr lang="pl-PL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8436" name="Text Box 10"/>
          <p:cNvSpPr txBox="1">
            <a:spLocks noChangeArrowheads="1"/>
          </p:cNvSpPr>
          <p:nvPr/>
        </p:nvSpPr>
        <p:spPr bwMode="auto">
          <a:xfrm>
            <a:off x="179388" y="765175"/>
            <a:ext cx="58340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>
                <a:solidFill>
                  <a:srgbClr val="153357"/>
                </a:solidFill>
              </a:rPr>
              <a:t>Geneza opracowania Raportu Otwarcia</a:t>
            </a:r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179388" y="1196975"/>
            <a:ext cx="8713787" cy="432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273050" indent="-273050" algn="just">
              <a:spcBef>
                <a:spcPct val="30000"/>
              </a:spcBef>
            </a:pPr>
            <a:r>
              <a:rPr lang="pl-PL" sz="2000" b="1">
                <a:solidFill>
                  <a:srgbClr val="FF0000"/>
                </a:solidFill>
              </a:rPr>
              <a:t>Chronologia:</a:t>
            </a:r>
          </a:p>
          <a:p>
            <a:pPr marL="273050" indent="-273050" algn="just">
              <a:spcBef>
                <a:spcPct val="30000"/>
              </a:spcBef>
              <a:buFontTx/>
              <a:buChar char="•"/>
            </a:pPr>
            <a:r>
              <a:rPr lang="pl-PL" sz="1600"/>
              <a:t>Przyjęcie przez Sejmik Województwa Mazowieckiego Regionalnej Strategii Innowacji   na lata  2007 – 2015 – </a:t>
            </a:r>
            <a:r>
              <a:rPr lang="pl-PL" sz="1600" b="1">
                <a:solidFill>
                  <a:srgbClr val="153357"/>
                </a:solidFill>
              </a:rPr>
              <a:t>kwiecień 2008 r</a:t>
            </a:r>
            <a:r>
              <a:rPr lang="pl-PL" sz="1600">
                <a:solidFill>
                  <a:srgbClr val="153357"/>
                </a:solidFill>
              </a:rPr>
              <a:t>.</a:t>
            </a:r>
            <a:r>
              <a:rPr lang="pl-PL" sz="1600"/>
              <a:t>,</a:t>
            </a:r>
          </a:p>
          <a:p>
            <a:pPr marL="273050" indent="-273050" algn="just">
              <a:spcBef>
                <a:spcPct val="30000"/>
              </a:spcBef>
              <a:buFontTx/>
              <a:buChar char="•"/>
            </a:pPr>
            <a:r>
              <a:rPr lang="pl-PL" sz="1600"/>
              <a:t>Rozpoczęcie realizacji przez Województwo Mazowieckie projektu systemowego          pn. </a:t>
            </a:r>
            <a:r>
              <a:rPr lang="pl-PL" sz="1600" b="1">
                <a:solidFill>
                  <a:srgbClr val="153357"/>
                </a:solidFill>
              </a:rPr>
              <a:t>Budowa systemu monitoringu i podstaw ewaluacji wdrażania Regionalnej Strategii Innowacji dla Mazowsza</a:t>
            </a:r>
            <a:r>
              <a:rPr lang="pl-PL" sz="1600"/>
              <a:t> współfinansowanego z Programu Operacyjnego Kapitał Ludzki, Priorytet VIII – Regionalne kadry gospodarki, działanie 8.2. – Transfer Wiedzy, podziałanie 8.2.2. – Regionalne strategie innowacji – </a:t>
            </a:r>
            <a:r>
              <a:rPr lang="pl-PL" sz="1600" b="1">
                <a:solidFill>
                  <a:srgbClr val="153357"/>
                </a:solidFill>
              </a:rPr>
              <a:t>wrzesień 2009 r</a:t>
            </a:r>
            <a:r>
              <a:rPr lang="pl-PL" sz="1600">
                <a:solidFill>
                  <a:srgbClr val="153357"/>
                </a:solidFill>
              </a:rPr>
              <a:t>.</a:t>
            </a:r>
          </a:p>
          <a:p>
            <a:pPr marL="273050" indent="-273050" algn="just">
              <a:spcBef>
                <a:spcPct val="30000"/>
              </a:spcBef>
            </a:pPr>
            <a:r>
              <a:rPr lang="pl-PL" sz="2000" b="1">
                <a:solidFill>
                  <a:srgbClr val="FF0000"/>
                </a:solidFill>
              </a:rPr>
              <a:t>Przyczyny:</a:t>
            </a:r>
          </a:p>
          <a:p>
            <a:pPr marL="273050" indent="-273050">
              <a:spcBef>
                <a:spcPct val="30000"/>
              </a:spcBef>
              <a:buFontTx/>
              <a:buChar char="•"/>
            </a:pPr>
            <a:r>
              <a:rPr lang="pl-PL" sz="1600"/>
              <a:t>Konieczność zdiagnozowania poziomu innowacyjności Mazowsza po uchwaleniu RSI </a:t>
            </a:r>
            <a:br>
              <a:rPr lang="pl-PL" sz="1600"/>
            </a:br>
            <a:r>
              <a:rPr lang="pl-PL" sz="1600"/>
              <a:t>lata 2008 – 2010 r.,</a:t>
            </a:r>
          </a:p>
          <a:p>
            <a:pPr marL="273050" indent="-273050">
              <a:spcBef>
                <a:spcPct val="30000"/>
              </a:spcBef>
              <a:buFontTx/>
              <a:buChar char="•"/>
            </a:pPr>
            <a:r>
              <a:rPr lang="pl-PL" sz="1600"/>
              <a:t>Stworzenie opracowania merytorycznego stanowiącego punkt wyjścia dla dalszych prac projektowych.</a:t>
            </a:r>
          </a:p>
          <a:p>
            <a:pPr marL="273050" indent="-273050" algn="just">
              <a:spcBef>
                <a:spcPct val="30000"/>
              </a:spcBef>
            </a:pPr>
            <a:endParaRPr lang="pl-PL" sz="1400"/>
          </a:p>
          <a:p>
            <a:pPr marL="273050" indent="-273050" algn="just">
              <a:spcBef>
                <a:spcPct val="30000"/>
              </a:spcBef>
            </a:pPr>
            <a:endParaRPr lang="pl-PL" sz="14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Grupa 20"/>
          <p:cNvGrpSpPr>
            <a:grpSpLocks/>
          </p:cNvGrpSpPr>
          <p:nvPr/>
        </p:nvGrpSpPr>
        <p:grpSpPr bwMode="auto">
          <a:xfrm>
            <a:off x="0" y="357188"/>
            <a:ext cx="9144000" cy="6500812"/>
            <a:chOff x="0" y="357166"/>
            <a:chExt cx="9144000" cy="6500834"/>
          </a:xfrm>
        </p:grpSpPr>
        <p:sp>
          <p:nvSpPr>
            <p:cNvPr id="4" name="Prostokąt 3"/>
            <p:cNvSpPr/>
            <p:nvPr/>
          </p:nvSpPr>
          <p:spPr>
            <a:xfrm>
              <a:off x="0" y="6500812"/>
              <a:ext cx="9144000" cy="357188"/>
            </a:xfrm>
            <a:prstGeom prst="rect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grpSp>
          <p:nvGrpSpPr>
            <p:cNvPr id="19463" name="Grupa 19"/>
            <p:cNvGrpSpPr>
              <a:grpSpLocks/>
            </p:cNvGrpSpPr>
            <p:nvPr/>
          </p:nvGrpSpPr>
          <p:grpSpPr bwMode="auto">
            <a:xfrm>
              <a:off x="357158" y="357166"/>
              <a:ext cx="8429684" cy="422629"/>
              <a:chOff x="357158" y="357166"/>
              <a:chExt cx="8429684" cy="422629"/>
            </a:xfrm>
          </p:grpSpPr>
          <p:pic>
            <p:nvPicPr>
              <p:cNvPr id="19464" name="Obraz 4" descr="logotyp(claim)_pl.gif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57158" y="357166"/>
                <a:ext cx="2214578" cy="4226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465" name="Obraz 6" descr="piktogramy_zestaw.gif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500826" y="357166"/>
                <a:ext cx="2286016" cy="32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9458" name="Rectangle 7"/>
          <p:cNvSpPr>
            <a:spLocks noGrp="1"/>
          </p:cNvSpPr>
          <p:nvPr>
            <p:ph type="title" idx="4294967295"/>
          </p:nvPr>
        </p:nvSpPr>
        <p:spPr>
          <a:xfrm>
            <a:off x="395288" y="1773238"/>
            <a:ext cx="8640762" cy="3084512"/>
          </a:xfrm>
        </p:spPr>
        <p:txBody>
          <a:bodyPr/>
          <a:lstStyle/>
          <a:p>
            <a:pPr algn="l" eaLnBrk="1" hangingPunct="1"/>
            <a:r>
              <a:rPr lang="pl-PL" sz="240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pl-PL" sz="2400" smtClean="0">
                <a:solidFill>
                  <a:srgbClr val="FF0000"/>
                </a:solidFill>
                <a:latin typeface="Arial" charset="0"/>
              </a:rPr>
            </a:br>
            <a:r>
              <a:rPr lang="pl-PL" sz="240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pl-PL" sz="2400" smtClean="0">
                <a:solidFill>
                  <a:srgbClr val="FF0000"/>
                </a:solidFill>
                <a:latin typeface="Arial" charset="0"/>
              </a:rPr>
            </a:br>
            <a:r>
              <a:rPr lang="pl-PL" sz="2200" smtClean="0">
                <a:solidFill>
                  <a:schemeClr val="hlink"/>
                </a:solidFill>
                <a:latin typeface="Arial" charset="0"/>
              </a:rPr>
              <a:t/>
            </a:r>
            <a:br>
              <a:rPr lang="pl-PL" sz="2200" smtClean="0">
                <a:solidFill>
                  <a:schemeClr val="hlink"/>
                </a:solidFill>
                <a:latin typeface="Arial" charset="0"/>
              </a:rPr>
            </a:br>
            <a:endParaRPr lang="en-AU" sz="2400" smtClean="0">
              <a:latin typeface="Arial" charset="0"/>
            </a:endParaRPr>
          </a:p>
        </p:txBody>
      </p:sp>
      <p:sp>
        <p:nvSpPr>
          <p:cNvPr id="19459" name="Symbol zastępczy numeru slajdu 17"/>
          <p:cNvSpPr txBox="1">
            <a:spLocks noGrp="1"/>
          </p:cNvSpPr>
          <p:nvPr/>
        </p:nvSpPr>
        <p:spPr bwMode="auto">
          <a:xfrm>
            <a:off x="357188" y="6500813"/>
            <a:ext cx="42862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fld id="{7EB3206E-9CD4-413A-B8AC-DCE2A62459A0}" type="slidenum">
              <a:rPr lang="pl-PL" sz="1200">
                <a:solidFill>
                  <a:schemeClr val="bg1"/>
                </a:solidFill>
                <a:cs typeface="Arial" charset="0"/>
              </a:rPr>
              <a:pPr/>
              <a:t>5</a:t>
            </a:fld>
            <a:endParaRPr lang="pl-PL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9460" name="Text Box 9"/>
          <p:cNvSpPr txBox="1">
            <a:spLocks noChangeArrowheads="1"/>
          </p:cNvSpPr>
          <p:nvPr/>
        </p:nvSpPr>
        <p:spPr bwMode="auto">
          <a:xfrm>
            <a:off x="107950" y="765175"/>
            <a:ext cx="5691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>
                <a:solidFill>
                  <a:srgbClr val="153357"/>
                </a:solidFill>
              </a:rPr>
              <a:t> Struktura dokumentu</a:t>
            </a: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179388" y="1196975"/>
            <a:ext cx="8856662" cy="679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342900" indent="-342900" algn="just">
              <a:spcBef>
                <a:spcPct val="30000"/>
              </a:spcBef>
            </a:pPr>
            <a:r>
              <a:rPr lang="pl-PL" sz="2000" b="1" u="sng">
                <a:solidFill>
                  <a:srgbClr val="FF0000"/>
                </a:solidFill>
              </a:rPr>
              <a:t>Wprowadzenie</a:t>
            </a:r>
          </a:p>
          <a:p>
            <a:pPr marL="342900" indent="-342900" algn="just">
              <a:spcBef>
                <a:spcPct val="30000"/>
              </a:spcBef>
              <a:buFontTx/>
              <a:buChar char="•"/>
            </a:pPr>
            <a:r>
              <a:rPr lang="pl-PL" sz="1600"/>
              <a:t>Wykonawcą Raportu Otwarcia było Stowarzyszenie Organizatorów Ośrodków Innowacji </a:t>
            </a:r>
            <a:br>
              <a:rPr lang="pl-PL" sz="1600"/>
            </a:br>
            <a:r>
              <a:rPr lang="pl-PL" sz="1600"/>
              <a:t>i Przedsiębiorczości. W składzie zespołu merytorycznego znalazło się docelowo </a:t>
            </a:r>
            <a:br>
              <a:rPr lang="pl-PL" sz="1600"/>
            </a:br>
            <a:r>
              <a:rPr lang="pl-PL" sz="1600"/>
              <a:t>9 ekspertów, </a:t>
            </a:r>
          </a:p>
          <a:p>
            <a:pPr marL="342900" indent="-342900" algn="just">
              <a:spcBef>
                <a:spcPct val="30000"/>
              </a:spcBef>
              <a:buFontTx/>
              <a:buChar char="•"/>
            </a:pPr>
            <a:r>
              <a:rPr lang="pl-PL" sz="1600"/>
              <a:t>Okres realizacji przygotowania Raportu Otwarcia przez SOOiPP trwał od sierpnia          do grudnia 2010 r.,</a:t>
            </a:r>
          </a:p>
          <a:p>
            <a:pPr marL="342900" indent="-342900" algn="just">
              <a:spcBef>
                <a:spcPct val="30000"/>
              </a:spcBef>
              <a:buFontTx/>
              <a:buChar char="•"/>
            </a:pPr>
            <a:r>
              <a:rPr lang="pl-PL" sz="1600" b="1">
                <a:solidFill>
                  <a:srgbClr val="153357"/>
                </a:solidFill>
              </a:rPr>
              <a:t>Szczegółowe cele raportu</a:t>
            </a:r>
            <a:r>
              <a:rPr lang="pl-PL" sz="1600">
                <a:solidFill>
                  <a:srgbClr val="153357"/>
                </a:solidFill>
              </a:rPr>
              <a:t>:</a:t>
            </a:r>
            <a:r>
              <a:rPr lang="pl-PL" sz="1600"/>
              <a:t> </a:t>
            </a:r>
          </a:p>
          <a:p>
            <a:pPr marL="342900" indent="-342900" algn="just">
              <a:spcBef>
                <a:spcPct val="30000"/>
              </a:spcBef>
              <a:buFontTx/>
              <a:buAutoNum type="alphaLcParenR"/>
            </a:pPr>
            <a:r>
              <a:rPr lang="pl-PL" sz="1600" b="1">
                <a:solidFill>
                  <a:srgbClr val="153357"/>
                </a:solidFill>
              </a:rPr>
              <a:t>poznawcze</a:t>
            </a:r>
            <a:r>
              <a:rPr lang="pl-PL" sz="1600"/>
              <a:t>: identyfikacja kluczowych instytucji zaangażowanych w rozwój innowacyjności na Mazowszu, zdiagnozowanie ich potencjału, kierunków działań,</a:t>
            </a:r>
          </a:p>
          <a:p>
            <a:pPr marL="342900" indent="-342900" algn="just">
              <a:spcBef>
                <a:spcPct val="30000"/>
              </a:spcBef>
              <a:buFontTx/>
              <a:buAutoNum type="alphaLcParenR"/>
            </a:pPr>
            <a:r>
              <a:rPr lang="pl-PL" sz="1600" b="1">
                <a:solidFill>
                  <a:srgbClr val="153357"/>
                </a:solidFill>
              </a:rPr>
              <a:t>metodologiczne</a:t>
            </a:r>
            <a:r>
              <a:rPr lang="pl-PL" sz="1600"/>
              <a:t>: określenie narzędzi oceny poziomu innowacyjności w ujęciu ilościowym i jakościowym, zdiagnozowanie endogenicznych cech wszystkich subregionów, wskazanie metod pozyskiwania zewnętrznych źródeł danych,                   ich weryfikacja, wyniki – interpretacja analiza i ocena wyników badań przeprowadzonych w ramach przygotowania Raportu Otwarcia.</a:t>
            </a:r>
            <a:endParaRPr lang="pl-PL"/>
          </a:p>
          <a:p>
            <a:pPr marL="342900" indent="-342900" algn="just">
              <a:spcBef>
                <a:spcPct val="30000"/>
              </a:spcBef>
            </a:pPr>
            <a:endParaRPr lang="pl-PL" sz="1600"/>
          </a:p>
          <a:p>
            <a:pPr marL="342900" indent="-342900" algn="just">
              <a:spcBef>
                <a:spcPct val="30000"/>
              </a:spcBef>
            </a:pPr>
            <a:endParaRPr lang="pl-PL" sz="1600"/>
          </a:p>
          <a:p>
            <a:pPr marL="342900" indent="-342900" algn="just">
              <a:spcBef>
                <a:spcPct val="30000"/>
              </a:spcBef>
            </a:pPr>
            <a:endParaRPr lang="pl-PL" sz="1600"/>
          </a:p>
          <a:p>
            <a:pPr marL="342900" indent="-342900" algn="just">
              <a:spcBef>
                <a:spcPct val="30000"/>
              </a:spcBef>
              <a:buFontTx/>
              <a:buChar char="•"/>
            </a:pPr>
            <a:endParaRPr lang="pl-PL" sz="1600"/>
          </a:p>
          <a:p>
            <a:pPr marL="342900" indent="-342900" algn="just">
              <a:spcBef>
                <a:spcPct val="30000"/>
              </a:spcBef>
              <a:buFontTx/>
              <a:buChar char="•"/>
            </a:pPr>
            <a:endParaRPr lang="pl-PL" sz="1600" b="1">
              <a:solidFill>
                <a:srgbClr val="153357"/>
              </a:solidFill>
            </a:endParaRPr>
          </a:p>
          <a:p>
            <a:pPr marL="342900" indent="-342900" algn="just">
              <a:spcBef>
                <a:spcPct val="30000"/>
              </a:spcBef>
            </a:pPr>
            <a:endParaRPr lang="pl-PL" sz="2000" b="1" u="sng">
              <a:solidFill>
                <a:srgbClr val="153357"/>
              </a:solidFill>
            </a:endParaRPr>
          </a:p>
          <a:p>
            <a:pPr marL="342900" indent="-342900">
              <a:spcBef>
                <a:spcPct val="30000"/>
              </a:spcBef>
              <a:buFontTx/>
              <a:buChar char="•"/>
            </a:pPr>
            <a:endParaRPr lang="pl-PL" sz="1600"/>
          </a:p>
          <a:p>
            <a:pPr marL="342900" indent="-342900" algn="just">
              <a:spcBef>
                <a:spcPct val="30000"/>
              </a:spcBef>
            </a:pPr>
            <a:endParaRPr lang="pl-PL" sz="1400"/>
          </a:p>
          <a:p>
            <a:pPr marL="342900" indent="-342900" algn="just">
              <a:spcBef>
                <a:spcPct val="30000"/>
              </a:spcBef>
            </a:pPr>
            <a:endParaRPr lang="pl-PL" sz="14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Grupa 20"/>
          <p:cNvGrpSpPr>
            <a:grpSpLocks/>
          </p:cNvGrpSpPr>
          <p:nvPr/>
        </p:nvGrpSpPr>
        <p:grpSpPr bwMode="auto">
          <a:xfrm>
            <a:off x="0" y="357188"/>
            <a:ext cx="9144000" cy="6500812"/>
            <a:chOff x="0" y="357166"/>
            <a:chExt cx="9144000" cy="6500834"/>
          </a:xfrm>
        </p:grpSpPr>
        <p:sp>
          <p:nvSpPr>
            <p:cNvPr id="4" name="Prostokąt 3"/>
            <p:cNvSpPr/>
            <p:nvPr/>
          </p:nvSpPr>
          <p:spPr>
            <a:xfrm>
              <a:off x="0" y="6500812"/>
              <a:ext cx="9144000" cy="357188"/>
            </a:xfrm>
            <a:prstGeom prst="rect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grpSp>
          <p:nvGrpSpPr>
            <p:cNvPr id="20493" name="Grupa 19"/>
            <p:cNvGrpSpPr>
              <a:grpSpLocks/>
            </p:cNvGrpSpPr>
            <p:nvPr/>
          </p:nvGrpSpPr>
          <p:grpSpPr bwMode="auto">
            <a:xfrm>
              <a:off x="357158" y="357166"/>
              <a:ext cx="8429684" cy="422629"/>
              <a:chOff x="357158" y="357166"/>
              <a:chExt cx="8429684" cy="422629"/>
            </a:xfrm>
          </p:grpSpPr>
          <p:pic>
            <p:nvPicPr>
              <p:cNvPr id="20494" name="Obraz 4" descr="logotyp(claim)_pl.gif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57158" y="357166"/>
                <a:ext cx="2214578" cy="4226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495" name="Obraz 6" descr="piktogramy_zestaw.gif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500826" y="357166"/>
                <a:ext cx="2286016" cy="32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0482" name="Rectangle 7"/>
          <p:cNvSpPr>
            <a:spLocks noGrp="1"/>
          </p:cNvSpPr>
          <p:nvPr>
            <p:ph type="title" idx="4294967295"/>
          </p:nvPr>
        </p:nvSpPr>
        <p:spPr>
          <a:xfrm>
            <a:off x="395288" y="1773238"/>
            <a:ext cx="8640762" cy="3084512"/>
          </a:xfrm>
        </p:spPr>
        <p:txBody>
          <a:bodyPr/>
          <a:lstStyle/>
          <a:p>
            <a:pPr algn="l" eaLnBrk="1" hangingPunct="1"/>
            <a:r>
              <a:rPr lang="pl-PL" sz="240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pl-PL" sz="2400" smtClean="0">
                <a:solidFill>
                  <a:srgbClr val="FF0000"/>
                </a:solidFill>
                <a:latin typeface="Arial" charset="0"/>
              </a:rPr>
            </a:br>
            <a:r>
              <a:rPr lang="pl-PL" sz="240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pl-PL" sz="2400" smtClean="0">
                <a:solidFill>
                  <a:srgbClr val="FF0000"/>
                </a:solidFill>
                <a:latin typeface="Arial" charset="0"/>
              </a:rPr>
            </a:br>
            <a:r>
              <a:rPr lang="pl-PL" sz="2200" smtClean="0">
                <a:solidFill>
                  <a:schemeClr val="hlink"/>
                </a:solidFill>
                <a:latin typeface="Arial" charset="0"/>
              </a:rPr>
              <a:t/>
            </a:r>
            <a:br>
              <a:rPr lang="pl-PL" sz="2200" smtClean="0">
                <a:solidFill>
                  <a:schemeClr val="hlink"/>
                </a:solidFill>
                <a:latin typeface="Arial" charset="0"/>
              </a:rPr>
            </a:br>
            <a:endParaRPr lang="en-AU" sz="2400" smtClean="0">
              <a:latin typeface="Arial" charset="0"/>
            </a:endParaRPr>
          </a:p>
        </p:txBody>
      </p:sp>
      <p:sp>
        <p:nvSpPr>
          <p:cNvPr id="20483" name="Symbol zastępczy numeru slajdu 17"/>
          <p:cNvSpPr txBox="1">
            <a:spLocks noGrp="1"/>
          </p:cNvSpPr>
          <p:nvPr/>
        </p:nvSpPr>
        <p:spPr bwMode="auto">
          <a:xfrm>
            <a:off x="357188" y="6500813"/>
            <a:ext cx="42862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fld id="{876DFDE3-D90B-4745-B046-2F702204E308}" type="slidenum">
              <a:rPr lang="pl-PL" sz="1200">
                <a:solidFill>
                  <a:schemeClr val="bg1"/>
                </a:solidFill>
                <a:cs typeface="Arial" charset="0"/>
              </a:rPr>
              <a:pPr/>
              <a:t>6</a:t>
            </a:fld>
            <a:endParaRPr lang="pl-PL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0484" name="Text Box 9"/>
          <p:cNvSpPr txBox="1">
            <a:spLocks noChangeArrowheads="1"/>
          </p:cNvSpPr>
          <p:nvPr/>
        </p:nvSpPr>
        <p:spPr bwMode="auto">
          <a:xfrm>
            <a:off x="107950" y="765175"/>
            <a:ext cx="5691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>
                <a:solidFill>
                  <a:srgbClr val="153357"/>
                </a:solidFill>
              </a:rPr>
              <a:t> Struktura dokumentu</a:t>
            </a: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179388" y="1196975"/>
            <a:ext cx="8856662" cy="650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342900" indent="-342900" algn="just">
              <a:spcBef>
                <a:spcPct val="30000"/>
              </a:spcBef>
            </a:pPr>
            <a:r>
              <a:rPr lang="pl-PL" sz="2000" b="1">
                <a:solidFill>
                  <a:srgbClr val="FF0000"/>
                </a:solidFill>
              </a:rPr>
              <a:t>Wprowadzenie (cd) </a:t>
            </a:r>
          </a:p>
          <a:p>
            <a:pPr marL="342900" indent="-342900" algn="just">
              <a:spcBef>
                <a:spcPct val="30000"/>
              </a:spcBef>
              <a:buFontTx/>
              <a:buChar char="•"/>
            </a:pPr>
            <a:r>
              <a:rPr lang="pl-PL" b="1">
                <a:solidFill>
                  <a:srgbClr val="153357"/>
                </a:solidFill>
              </a:rPr>
              <a:t>Rezultaty</a:t>
            </a:r>
            <a:r>
              <a:rPr lang="pl-PL"/>
              <a:t>: </a:t>
            </a:r>
            <a:r>
              <a:rPr lang="pl-PL" sz="1600"/>
              <a:t>uporządkowanie i zaktualizowanie informacji na temat potencjału innowacyjnego Województwa Mazowieckiego z uwzględnieniem endogenicznych cech regionalnych, określenia mocnych i słabych stron – szans i zagrożeń regionu w aspekcie rozwoju innowacyjności, opracowanie mapy potencjału innowacyjnego regionu, określenie kierunków rozwoju sektora naukowego, wskazanie zaleceń dla dalszych prac projektowych w szczególności propozycji badań w zakresie monitoringu procesów innowacyjnych na Mazowszu,</a:t>
            </a:r>
          </a:p>
          <a:p>
            <a:pPr marL="342900" indent="-342900" algn="just">
              <a:spcBef>
                <a:spcPct val="30000"/>
              </a:spcBef>
              <a:buFontTx/>
              <a:buChar char="•"/>
            </a:pPr>
            <a:r>
              <a:rPr lang="pl-PL" b="1">
                <a:solidFill>
                  <a:srgbClr val="153357"/>
                </a:solidFill>
              </a:rPr>
              <a:t>Zastosowane metodyki: </a:t>
            </a:r>
            <a:r>
              <a:rPr lang="pl-PL" sz="1600"/>
              <a:t>badania niereaktywne/reaktywne.</a:t>
            </a:r>
          </a:p>
          <a:p>
            <a:pPr marL="342900" indent="-342900" algn="just">
              <a:spcBef>
                <a:spcPct val="30000"/>
              </a:spcBef>
            </a:pPr>
            <a:endParaRPr lang="pl-PL"/>
          </a:p>
          <a:p>
            <a:pPr marL="342900" indent="-342900" algn="just">
              <a:spcBef>
                <a:spcPct val="30000"/>
              </a:spcBef>
            </a:pPr>
            <a:endParaRPr lang="pl-PL"/>
          </a:p>
          <a:p>
            <a:pPr marL="342900" indent="-342900" algn="just">
              <a:spcBef>
                <a:spcPct val="30000"/>
              </a:spcBef>
            </a:pPr>
            <a:endParaRPr lang="pl-PL" b="1">
              <a:solidFill>
                <a:srgbClr val="FF0000"/>
              </a:solidFill>
            </a:endParaRPr>
          </a:p>
          <a:p>
            <a:pPr marL="342900" indent="-342900" algn="just">
              <a:spcBef>
                <a:spcPct val="30000"/>
              </a:spcBef>
            </a:pPr>
            <a:endParaRPr lang="pl-PL" sz="1600"/>
          </a:p>
          <a:p>
            <a:pPr marL="342900" indent="-342900" algn="just">
              <a:spcBef>
                <a:spcPct val="30000"/>
              </a:spcBef>
            </a:pPr>
            <a:endParaRPr lang="pl-PL" sz="1600"/>
          </a:p>
          <a:p>
            <a:pPr marL="342900" indent="-342900" algn="just">
              <a:spcBef>
                <a:spcPct val="30000"/>
              </a:spcBef>
            </a:pPr>
            <a:endParaRPr lang="pl-PL" sz="1600"/>
          </a:p>
          <a:p>
            <a:pPr marL="342900" indent="-342900" algn="just">
              <a:spcBef>
                <a:spcPct val="30000"/>
              </a:spcBef>
              <a:buFontTx/>
              <a:buChar char="•"/>
            </a:pPr>
            <a:endParaRPr lang="pl-PL" sz="1600"/>
          </a:p>
          <a:p>
            <a:pPr marL="342900" indent="-342900" algn="just">
              <a:spcBef>
                <a:spcPct val="30000"/>
              </a:spcBef>
              <a:buFontTx/>
              <a:buChar char="•"/>
            </a:pPr>
            <a:endParaRPr lang="pl-PL" sz="1600" b="1">
              <a:solidFill>
                <a:srgbClr val="153357"/>
              </a:solidFill>
            </a:endParaRPr>
          </a:p>
          <a:p>
            <a:pPr marL="342900" indent="-342900" algn="just">
              <a:spcBef>
                <a:spcPct val="30000"/>
              </a:spcBef>
            </a:pPr>
            <a:endParaRPr lang="pl-PL" sz="2000" b="1" u="sng">
              <a:solidFill>
                <a:srgbClr val="153357"/>
              </a:solidFill>
            </a:endParaRPr>
          </a:p>
          <a:p>
            <a:pPr marL="342900" indent="-342900">
              <a:spcBef>
                <a:spcPct val="30000"/>
              </a:spcBef>
              <a:buFontTx/>
              <a:buChar char="•"/>
            </a:pPr>
            <a:endParaRPr lang="pl-PL" sz="1600"/>
          </a:p>
          <a:p>
            <a:pPr marL="342900" indent="-342900" algn="just">
              <a:spcBef>
                <a:spcPct val="30000"/>
              </a:spcBef>
            </a:pPr>
            <a:endParaRPr lang="pl-PL" sz="1400"/>
          </a:p>
          <a:p>
            <a:pPr marL="342900" indent="-342900" algn="just">
              <a:spcBef>
                <a:spcPct val="30000"/>
              </a:spcBef>
            </a:pPr>
            <a:endParaRPr lang="pl-PL" sz="1400"/>
          </a:p>
        </p:txBody>
      </p:sp>
      <p:sp>
        <p:nvSpPr>
          <p:cNvPr id="20486" name="Text Box 11"/>
          <p:cNvSpPr txBox="1">
            <a:spLocks noChangeArrowheads="1"/>
          </p:cNvSpPr>
          <p:nvPr/>
        </p:nvSpPr>
        <p:spPr bwMode="auto">
          <a:xfrm>
            <a:off x="323850" y="4437063"/>
            <a:ext cx="165576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273050" indent="-273050">
              <a:spcBef>
                <a:spcPct val="30000"/>
              </a:spcBef>
            </a:pPr>
            <a:endParaRPr lang="pl-PL"/>
          </a:p>
        </p:txBody>
      </p:sp>
      <p:sp>
        <p:nvSpPr>
          <p:cNvPr id="20487" name="Rectangle 12"/>
          <p:cNvSpPr>
            <a:spLocks noChangeArrowheads="1"/>
          </p:cNvSpPr>
          <p:nvPr/>
        </p:nvSpPr>
        <p:spPr bwMode="auto">
          <a:xfrm>
            <a:off x="250825" y="4238625"/>
            <a:ext cx="1657350" cy="522288"/>
          </a:xfrm>
          <a:prstGeom prst="rect">
            <a:avLst/>
          </a:prstGeom>
          <a:solidFill>
            <a:srgbClr val="003366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rIns="360000" anchor="ctr">
            <a:spAutoFit/>
          </a:bodyPr>
          <a:lstStyle/>
          <a:p>
            <a:pPr marL="273050" indent="-273050" algn="ctr">
              <a:spcBef>
                <a:spcPct val="30000"/>
              </a:spcBef>
            </a:pPr>
            <a:r>
              <a:rPr lang="pl-PL" sz="1200">
                <a:solidFill>
                  <a:schemeClr val="bg1"/>
                </a:solidFill>
              </a:rPr>
              <a:t>Analiza danych </a:t>
            </a:r>
          </a:p>
          <a:p>
            <a:pPr marL="273050" indent="-273050" algn="ctr">
              <a:spcBef>
                <a:spcPct val="30000"/>
              </a:spcBef>
            </a:pPr>
            <a:r>
              <a:rPr lang="pl-PL" sz="1200">
                <a:solidFill>
                  <a:schemeClr val="bg1"/>
                </a:solidFill>
              </a:rPr>
              <a:t>Wtórnych.</a:t>
            </a:r>
          </a:p>
        </p:txBody>
      </p:sp>
      <p:sp>
        <p:nvSpPr>
          <p:cNvPr id="20488" name="AutoShape 15"/>
          <p:cNvSpPr>
            <a:spLocks noChangeArrowheads="1"/>
          </p:cNvSpPr>
          <p:nvPr/>
        </p:nvSpPr>
        <p:spPr bwMode="auto">
          <a:xfrm>
            <a:off x="1979613" y="4292600"/>
            <a:ext cx="576262" cy="360363"/>
          </a:xfrm>
          <a:prstGeom prst="rightArrow">
            <a:avLst>
              <a:gd name="adj1" fmla="val 49778"/>
              <a:gd name="adj2" fmla="val 40089"/>
            </a:avLst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rIns="360000" anchor="ctr">
            <a:spAutoFit/>
          </a:bodyPr>
          <a:lstStyle/>
          <a:p>
            <a:pPr>
              <a:spcBef>
                <a:spcPct val="30000"/>
              </a:spcBef>
            </a:pPr>
            <a:endParaRPr lang="pl-PL"/>
          </a:p>
        </p:txBody>
      </p:sp>
      <p:sp>
        <p:nvSpPr>
          <p:cNvPr id="20489" name="Rectangle 16"/>
          <p:cNvSpPr>
            <a:spLocks noChangeArrowheads="1"/>
          </p:cNvSpPr>
          <p:nvPr/>
        </p:nvSpPr>
        <p:spPr bwMode="auto">
          <a:xfrm>
            <a:off x="2627313" y="4225925"/>
            <a:ext cx="3457575" cy="466725"/>
          </a:xfrm>
          <a:prstGeom prst="rect">
            <a:avLst/>
          </a:prstGeom>
          <a:solidFill>
            <a:srgbClr val="003366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rIns="360000" anchor="ctr">
            <a:spAutoFit/>
          </a:bodyPr>
          <a:lstStyle/>
          <a:p>
            <a:pPr marL="273050" indent="-273050" algn="ctr">
              <a:spcBef>
                <a:spcPct val="30000"/>
              </a:spcBef>
            </a:pPr>
            <a:r>
              <a:rPr lang="pl-PL" sz="1200">
                <a:solidFill>
                  <a:schemeClr val="bg1"/>
                </a:solidFill>
              </a:rPr>
              <a:t>Literatura przedmiotu/dokumenty strategiczne, inne dostępne źródła.</a:t>
            </a:r>
          </a:p>
        </p:txBody>
      </p:sp>
      <p:sp>
        <p:nvSpPr>
          <p:cNvPr id="20490" name="AutoShape 17"/>
          <p:cNvSpPr>
            <a:spLocks noChangeArrowheads="1"/>
          </p:cNvSpPr>
          <p:nvPr/>
        </p:nvSpPr>
        <p:spPr bwMode="auto">
          <a:xfrm>
            <a:off x="6227763" y="4292600"/>
            <a:ext cx="576262" cy="360363"/>
          </a:xfrm>
          <a:prstGeom prst="rightArrow">
            <a:avLst>
              <a:gd name="adj1" fmla="val 49778"/>
              <a:gd name="adj2" fmla="val 40089"/>
            </a:avLst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rIns="360000" anchor="ctr">
            <a:spAutoFit/>
          </a:bodyPr>
          <a:lstStyle/>
          <a:p>
            <a:pPr>
              <a:spcBef>
                <a:spcPct val="30000"/>
              </a:spcBef>
            </a:pPr>
            <a:endParaRPr lang="pl-PL"/>
          </a:p>
        </p:txBody>
      </p:sp>
      <p:sp>
        <p:nvSpPr>
          <p:cNvPr id="20491" name="Rectangle 18"/>
          <p:cNvSpPr>
            <a:spLocks noChangeArrowheads="1"/>
          </p:cNvSpPr>
          <p:nvPr/>
        </p:nvSpPr>
        <p:spPr bwMode="auto">
          <a:xfrm>
            <a:off x="6877050" y="4005263"/>
            <a:ext cx="2016125" cy="831850"/>
          </a:xfrm>
          <a:prstGeom prst="rect">
            <a:avLst/>
          </a:prstGeom>
          <a:solidFill>
            <a:srgbClr val="003366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rIns="360000" anchor="ctr">
            <a:spAutoFit/>
          </a:bodyPr>
          <a:lstStyle/>
          <a:p>
            <a:pPr marL="273050" indent="-273050" algn="ctr">
              <a:spcBef>
                <a:spcPct val="30000"/>
              </a:spcBef>
            </a:pPr>
            <a:r>
              <a:rPr lang="pl-PL" sz="1200">
                <a:solidFill>
                  <a:schemeClr val="bg1"/>
                </a:solidFill>
              </a:rPr>
              <a:t>Badania jakościowe: wywiady, dyskusje/panel ekspertów.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Grupa 20"/>
          <p:cNvGrpSpPr>
            <a:grpSpLocks/>
          </p:cNvGrpSpPr>
          <p:nvPr/>
        </p:nvGrpSpPr>
        <p:grpSpPr bwMode="auto">
          <a:xfrm>
            <a:off x="0" y="357188"/>
            <a:ext cx="9144000" cy="6500812"/>
            <a:chOff x="0" y="357166"/>
            <a:chExt cx="9144000" cy="6500834"/>
          </a:xfrm>
        </p:grpSpPr>
        <p:sp>
          <p:nvSpPr>
            <p:cNvPr id="4" name="Prostokąt 3"/>
            <p:cNvSpPr/>
            <p:nvPr/>
          </p:nvSpPr>
          <p:spPr>
            <a:xfrm>
              <a:off x="0" y="6500812"/>
              <a:ext cx="9144000" cy="357188"/>
            </a:xfrm>
            <a:prstGeom prst="rect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grpSp>
          <p:nvGrpSpPr>
            <p:cNvPr id="21512" name="Grupa 19"/>
            <p:cNvGrpSpPr>
              <a:grpSpLocks/>
            </p:cNvGrpSpPr>
            <p:nvPr/>
          </p:nvGrpSpPr>
          <p:grpSpPr bwMode="auto">
            <a:xfrm>
              <a:off x="357158" y="357166"/>
              <a:ext cx="8429684" cy="422629"/>
              <a:chOff x="357158" y="357166"/>
              <a:chExt cx="8429684" cy="422629"/>
            </a:xfrm>
          </p:grpSpPr>
          <p:pic>
            <p:nvPicPr>
              <p:cNvPr id="21513" name="Obraz 4" descr="logotyp(claim)_pl.gif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57158" y="357166"/>
                <a:ext cx="2214578" cy="4226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1514" name="Obraz 6" descr="piktogramy_zestaw.gif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500826" y="357166"/>
                <a:ext cx="2286016" cy="32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1506" name="Rectangle 7"/>
          <p:cNvSpPr>
            <a:spLocks noGrp="1"/>
          </p:cNvSpPr>
          <p:nvPr>
            <p:ph type="title" idx="4294967295"/>
          </p:nvPr>
        </p:nvSpPr>
        <p:spPr>
          <a:xfrm>
            <a:off x="395288" y="1773238"/>
            <a:ext cx="8640762" cy="3084512"/>
          </a:xfrm>
        </p:spPr>
        <p:txBody>
          <a:bodyPr/>
          <a:lstStyle/>
          <a:p>
            <a:pPr algn="l" eaLnBrk="1" hangingPunct="1"/>
            <a:r>
              <a:rPr lang="pl-PL" sz="240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pl-PL" sz="2400" smtClean="0">
                <a:solidFill>
                  <a:srgbClr val="FF0000"/>
                </a:solidFill>
                <a:latin typeface="Arial" charset="0"/>
              </a:rPr>
            </a:br>
            <a:r>
              <a:rPr lang="pl-PL" sz="240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pl-PL" sz="2400" smtClean="0">
                <a:solidFill>
                  <a:srgbClr val="FF0000"/>
                </a:solidFill>
                <a:latin typeface="Arial" charset="0"/>
              </a:rPr>
            </a:br>
            <a:r>
              <a:rPr lang="pl-PL" sz="2200" smtClean="0">
                <a:solidFill>
                  <a:schemeClr val="hlink"/>
                </a:solidFill>
                <a:latin typeface="Arial" charset="0"/>
              </a:rPr>
              <a:t/>
            </a:r>
            <a:br>
              <a:rPr lang="pl-PL" sz="2200" smtClean="0">
                <a:solidFill>
                  <a:schemeClr val="hlink"/>
                </a:solidFill>
                <a:latin typeface="Arial" charset="0"/>
              </a:rPr>
            </a:br>
            <a:endParaRPr lang="en-AU" sz="2400" smtClean="0">
              <a:latin typeface="Arial" charset="0"/>
            </a:endParaRPr>
          </a:p>
        </p:txBody>
      </p:sp>
      <p:sp>
        <p:nvSpPr>
          <p:cNvPr id="21507" name="Symbol zastępczy numeru slajdu 17"/>
          <p:cNvSpPr txBox="1">
            <a:spLocks noGrp="1"/>
          </p:cNvSpPr>
          <p:nvPr/>
        </p:nvSpPr>
        <p:spPr bwMode="auto">
          <a:xfrm>
            <a:off x="357188" y="6500813"/>
            <a:ext cx="42862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fld id="{94249820-7C63-4B4F-B9FD-AF469864B1B2}" type="slidenum">
              <a:rPr lang="pl-PL" sz="1200">
                <a:solidFill>
                  <a:schemeClr val="bg1"/>
                </a:solidFill>
                <a:cs typeface="Arial" charset="0"/>
              </a:rPr>
              <a:pPr/>
              <a:t>7</a:t>
            </a:fld>
            <a:endParaRPr lang="pl-PL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1508" name="Text Box 9"/>
          <p:cNvSpPr txBox="1">
            <a:spLocks noChangeArrowheads="1"/>
          </p:cNvSpPr>
          <p:nvPr/>
        </p:nvSpPr>
        <p:spPr bwMode="auto">
          <a:xfrm>
            <a:off x="107950" y="765175"/>
            <a:ext cx="5691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>
                <a:solidFill>
                  <a:srgbClr val="153357"/>
                </a:solidFill>
              </a:rPr>
              <a:t> Struktura dokumentu</a:t>
            </a:r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179388" y="1196975"/>
            <a:ext cx="8856662" cy="690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342900" indent="-342900" algn="just">
              <a:spcBef>
                <a:spcPct val="30000"/>
              </a:spcBef>
            </a:pPr>
            <a:r>
              <a:rPr lang="pl-PL" sz="2000" b="1">
                <a:solidFill>
                  <a:srgbClr val="FF0000"/>
                </a:solidFill>
              </a:rPr>
              <a:t>Obszary tematyczne/rozdziały raportu</a:t>
            </a:r>
          </a:p>
          <a:p>
            <a:pPr marL="342900" indent="-342900" algn="just">
              <a:spcBef>
                <a:spcPct val="30000"/>
              </a:spcBef>
            </a:pPr>
            <a:r>
              <a:rPr lang="pl-PL"/>
              <a:t>1.</a:t>
            </a:r>
            <a:r>
              <a:rPr lang="pl-PL" b="1">
                <a:solidFill>
                  <a:srgbClr val="153357"/>
                </a:solidFill>
              </a:rPr>
              <a:t> </a:t>
            </a:r>
            <a:r>
              <a:rPr lang="pl-PL" sz="2000"/>
              <a:t>Budowa zdolności innowacyjnych regionów,</a:t>
            </a:r>
          </a:p>
          <a:p>
            <a:pPr marL="342900" indent="-342900" algn="just">
              <a:spcBef>
                <a:spcPct val="30000"/>
              </a:spcBef>
            </a:pPr>
            <a:r>
              <a:rPr lang="pl-PL" sz="2000"/>
              <a:t>2. Strategiczna polityka innowacyjna Mazowsza,</a:t>
            </a:r>
          </a:p>
          <a:p>
            <a:pPr marL="342900" indent="-342900" algn="just">
              <a:spcBef>
                <a:spcPct val="30000"/>
              </a:spcBef>
            </a:pPr>
            <a:r>
              <a:rPr lang="pl-PL" sz="2000"/>
              <a:t>3. Zarządzanie rozwojem innowacyjności Mazowsza,</a:t>
            </a:r>
          </a:p>
          <a:p>
            <a:pPr marL="342900" indent="-342900" algn="just">
              <a:spcBef>
                <a:spcPct val="30000"/>
              </a:spcBef>
            </a:pPr>
            <a:r>
              <a:rPr lang="pl-PL" sz="2000"/>
              <a:t>4. Innowacyjność mazowieckich przedsiębiorstw,</a:t>
            </a:r>
          </a:p>
          <a:p>
            <a:pPr marL="342900" indent="-342900" algn="just">
              <a:spcBef>
                <a:spcPct val="30000"/>
              </a:spcBef>
            </a:pPr>
            <a:r>
              <a:rPr lang="pl-PL" sz="2000"/>
              <a:t>5. Stan sfery badań i rozwoju w województwie mazowieckim,</a:t>
            </a:r>
          </a:p>
          <a:p>
            <a:pPr marL="342900" indent="-342900" algn="just">
              <a:spcBef>
                <a:spcPct val="30000"/>
              </a:spcBef>
            </a:pPr>
            <a:r>
              <a:rPr lang="pl-PL" sz="2000"/>
              <a:t>6. Instytucje wsparcia,</a:t>
            </a:r>
          </a:p>
          <a:p>
            <a:pPr marL="342900" indent="-342900" algn="just">
              <a:spcBef>
                <a:spcPct val="30000"/>
              </a:spcBef>
            </a:pPr>
            <a:r>
              <a:rPr lang="pl-PL" sz="2000"/>
              <a:t>7. Koncepcja realizacji budowy systemu monitoringu RSI na Mazowszu,</a:t>
            </a:r>
          </a:p>
          <a:p>
            <a:pPr marL="342900" indent="-342900" algn="just">
              <a:spcBef>
                <a:spcPct val="30000"/>
              </a:spcBef>
            </a:pPr>
            <a:r>
              <a:rPr lang="pl-PL" sz="2000"/>
              <a:t>8. Wyzwania strategiczne – rekomendacje autorów.</a:t>
            </a:r>
          </a:p>
          <a:p>
            <a:pPr marL="342900" indent="-342900" algn="just">
              <a:spcBef>
                <a:spcPct val="30000"/>
              </a:spcBef>
            </a:pPr>
            <a:endParaRPr lang="pl-PL" sz="2000"/>
          </a:p>
          <a:p>
            <a:pPr marL="342900" indent="-342900" algn="just">
              <a:spcBef>
                <a:spcPct val="30000"/>
              </a:spcBef>
            </a:pPr>
            <a:endParaRPr lang="pl-PL" sz="2000"/>
          </a:p>
          <a:p>
            <a:pPr marL="342900" indent="-342900" algn="just">
              <a:spcBef>
                <a:spcPct val="30000"/>
              </a:spcBef>
            </a:pPr>
            <a:endParaRPr lang="pl-PL" sz="1600"/>
          </a:p>
          <a:p>
            <a:pPr marL="342900" indent="-342900" algn="just">
              <a:spcBef>
                <a:spcPct val="30000"/>
              </a:spcBef>
            </a:pPr>
            <a:endParaRPr lang="pl-PL" sz="1600"/>
          </a:p>
          <a:p>
            <a:pPr marL="342900" indent="-342900" algn="just">
              <a:spcBef>
                <a:spcPct val="30000"/>
              </a:spcBef>
              <a:buFontTx/>
              <a:buChar char="•"/>
            </a:pPr>
            <a:endParaRPr lang="pl-PL" sz="1600"/>
          </a:p>
          <a:p>
            <a:pPr marL="342900" indent="-342900" algn="just">
              <a:spcBef>
                <a:spcPct val="30000"/>
              </a:spcBef>
              <a:buFontTx/>
              <a:buChar char="•"/>
            </a:pPr>
            <a:endParaRPr lang="pl-PL" sz="1600" b="1">
              <a:solidFill>
                <a:srgbClr val="153357"/>
              </a:solidFill>
            </a:endParaRPr>
          </a:p>
          <a:p>
            <a:pPr marL="342900" indent="-342900" algn="just">
              <a:spcBef>
                <a:spcPct val="30000"/>
              </a:spcBef>
            </a:pPr>
            <a:endParaRPr lang="pl-PL" sz="2000" b="1" u="sng">
              <a:solidFill>
                <a:srgbClr val="153357"/>
              </a:solidFill>
            </a:endParaRPr>
          </a:p>
          <a:p>
            <a:pPr marL="342900" indent="-342900">
              <a:spcBef>
                <a:spcPct val="30000"/>
              </a:spcBef>
              <a:buFontTx/>
              <a:buChar char="•"/>
            </a:pPr>
            <a:endParaRPr lang="pl-PL" sz="1600"/>
          </a:p>
          <a:p>
            <a:pPr marL="342900" indent="-342900" algn="just">
              <a:spcBef>
                <a:spcPct val="30000"/>
              </a:spcBef>
            </a:pPr>
            <a:endParaRPr lang="pl-PL" sz="1400"/>
          </a:p>
          <a:p>
            <a:pPr marL="342900" indent="-342900" algn="just">
              <a:spcBef>
                <a:spcPct val="30000"/>
              </a:spcBef>
            </a:pPr>
            <a:endParaRPr lang="pl-PL" sz="1400"/>
          </a:p>
        </p:txBody>
      </p:sp>
      <p:sp>
        <p:nvSpPr>
          <p:cNvPr id="21510" name="Text Box 11"/>
          <p:cNvSpPr txBox="1">
            <a:spLocks noChangeArrowheads="1"/>
          </p:cNvSpPr>
          <p:nvPr/>
        </p:nvSpPr>
        <p:spPr bwMode="auto">
          <a:xfrm>
            <a:off x="323850" y="4437063"/>
            <a:ext cx="165576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273050" indent="-273050">
              <a:spcBef>
                <a:spcPct val="30000"/>
              </a:spcBef>
            </a:pPr>
            <a:endParaRPr lang="pl-P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Grupa 20"/>
          <p:cNvGrpSpPr>
            <a:grpSpLocks/>
          </p:cNvGrpSpPr>
          <p:nvPr/>
        </p:nvGrpSpPr>
        <p:grpSpPr bwMode="auto">
          <a:xfrm>
            <a:off x="0" y="357188"/>
            <a:ext cx="9144000" cy="6500812"/>
            <a:chOff x="0" y="357166"/>
            <a:chExt cx="9144000" cy="6500834"/>
          </a:xfrm>
        </p:grpSpPr>
        <p:sp>
          <p:nvSpPr>
            <p:cNvPr id="4" name="Prostokąt 3"/>
            <p:cNvSpPr/>
            <p:nvPr/>
          </p:nvSpPr>
          <p:spPr>
            <a:xfrm>
              <a:off x="0" y="6500812"/>
              <a:ext cx="9144000" cy="357188"/>
            </a:xfrm>
            <a:prstGeom prst="rect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grpSp>
          <p:nvGrpSpPr>
            <p:cNvPr id="22536" name="Grupa 19"/>
            <p:cNvGrpSpPr>
              <a:grpSpLocks/>
            </p:cNvGrpSpPr>
            <p:nvPr/>
          </p:nvGrpSpPr>
          <p:grpSpPr bwMode="auto">
            <a:xfrm>
              <a:off x="357158" y="357166"/>
              <a:ext cx="8429684" cy="422629"/>
              <a:chOff x="357158" y="357166"/>
              <a:chExt cx="8429684" cy="422629"/>
            </a:xfrm>
          </p:grpSpPr>
          <p:pic>
            <p:nvPicPr>
              <p:cNvPr id="22537" name="Obraz 4" descr="logotyp(claim)_pl.gif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57158" y="357166"/>
                <a:ext cx="2214578" cy="4226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2538" name="Obraz 6" descr="piktogramy_zestaw.gif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500826" y="357166"/>
                <a:ext cx="2286016" cy="32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2530" name="Rectangle 7"/>
          <p:cNvSpPr>
            <a:spLocks noGrp="1"/>
          </p:cNvSpPr>
          <p:nvPr>
            <p:ph type="title" idx="4294967295"/>
          </p:nvPr>
        </p:nvSpPr>
        <p:spPr>
          <a:xfrm>
            <a:off x="395288" y="1773238"/>
            <a:ext cx="8640762" cy="3084512"/>
          </a:xfrm>
        </p:spPr>
        <p:txBody>
          <a:bodyPr/>
          <a:lstStyle/>
          <a:p>
            <a:pPr algn="l" eaLnBrk="1" hangingPunct="1"/>
            <a:r>
              <a:rPr lang="pl-PL" sz="240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pl-PL" sz="2400" smtClean="0">
                <a:solidFill>
                  <a:srgbClr val="FF0000"/>
                </a:solidFill>
                <a:latin typeface="Arial" charset="0"/>
              </a:rPr>
            </a:br>
            <a:r>
              <a:rPr lang="pl-PL" sz="240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pl-PL" sz="2400" smtClean="0">
                <a:solidFill>
                  <a:srgbClr val="FF0000"/>
                </a:solidFill>
                <a:latin typeface="Arial" charset="0"/>
              </a:rPr>
            </a:br>
            <a:r>
              <a:rPr lang="pl-PL" sz="2200" smtClean="0">
                <a:solidFill>
                  <a:schemeClr val="hlink"/>
                </a:solidFill>
                <a:latin typeface="Arial" charset="0"/>
              </a:rPr>
              <a:t/>
            </a:r>
            <a:br>
              <a:rPr lang="pl-PL" sz="2200" smtClean="0">
                <a:solidFill>
                  <a:schemeClr val="hlink"/>
                </a:solidFill>
                <a:latin typeface="Arial" charset="0"/>
              </a:rPr>
            </a:br>
            <a:endParaRPr lang="en-AU" sz="2400" smtClean="0">
              <a:latin typeface="Arial" charset="0"/>
            </a:endParaRPr>
          </a:p>
        </p:txBody>
      </p:sp>
      <p:sp>
        <p:nvSpPr>
          <p:cNvPr id="22531" name="Symbol zastępczy numeru slajdu 17"/>
          <p:cNvSpPr txBox="1">
            <a:spLocks noGrp="1"/>
          </p:cNvSpPr>
          <p:nvPr/>
        </p:nvSpPr>
        <p:spPr bwMode="auto">
          <a:xfrm>
            <a:off x="357188" y="6500813"/>
            <a:ext cx="42862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fld id="{4EBBDBC2-B03D-4355-9546-722CE04F524D}" type="slidenum">
              <a:rPr lang="pl-PL" sz="1200">
                <a:solidFill>
                  <a:schemeClr val="bg1"/>
                </a:solidFill>
                <a:cs typeface="Arial" charset="0"/>
              </a:rPr>
              <a:pPr/>
              <a:t>8</a:t>
            </a:fld>
            <a:endParaRPr lang="pl-PL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2532" name="Text Box 9"/>
          <p:cNvSpPr txBox="1">
            <a:spLocks noChangeArrowheads="1"/>
          </p:cNvSpPr>
          <p:nvPr/>
        </p:nvSpPr>
        <p:spPr bwMode="auto">
          <a:xfrm>
            <a:off x="107950" y="765175"/>
            <a:ext cx="5691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>
                <a:solidFill>
                  <a:srgbClr val="153357"/>
                </a:solidFill>
              </a:rPr>
              <a:t> Struktura dokumentu</a:t>
            </a:r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179388" y="1196975"/>
            <a:ext cx="8856662" cy="678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342900" indent="-342900" algn="just">
              <a:spcBef>
                <a:spcPct val="30000"/>
              </a:spcBef>
            </a:pPr>
            <a:r>
              <a:rPr lang="pl-PL" sz="2000" b="1">
                <a:solidFill>
                  <a:srgbClr val="FF0000"/>
                </a:solidFill>
              </a:rPr>
              <a:t>Obszary tematyczne/rozdziały raportu</a:t>
            </a:r>
          </a:p>
          <a:p>
            <a:pPr marL="342900" indent="-342900" algn="just">
              <a:spcBef>
                <a:spcPct val="30000"/>
              </a:spcBef>
            </a:pPr>
            <a:r>
              <a:rPr lang="pl-PL" sz="1600" u="sng">
                <a:solidFill>
                  <a:srgbClr val="153357"/>
                </a:solidFill>
              </a:rPr>
              <a:t>1.Budowa zdolności innowacyjnych regionów</a:t>
            </a:r>
            <a:r>
              <a:rPr lang="pl-PL" sz="1600" u="sng"/>
              <a:t>.</a:t>
            </a:r>
            <a:r>
              <a:rPr lang="pl-PL" sz="1600"/>
              <a:t> Pierwsza część raportu, poświęcona </a:t>
            </a:r>
          </a:p>
          <a:p>
            <a:pPr marL="342900" indent="-342900" algn="just">
              <a:spcBef>
                <a:spcPct val="30000"/>
              </a:spcBef>
            </a:pPr>
            <a:r>
              <a:rPr lang="pl-PL" sz="1600"/>
              <a:t>zaprezentowaniu roli regionów we współczesnych procesach innowacyjnych i budowie </a:t>
            </a:r>
          </a:p>
          <a:p>
            <a:pPr marL="342900" indent="-342900" algn="just">
              <a:spcBef>
                <a:spcPct val="30000"/>
              </a:spcBef>
            </a:pPr>
            <a:r>
              <a:rPr lang="pl-PL" sz="1600"/>
              <a:t>gospodarki opartej na wiedzy,</a:t>
            </a:r>
          </a:p>
          <a:p>
            <a:pPr marL="342900" indent="-342900">
              <a:spcBef>
                <a:spcPct val="30000"/>
              </a:spcBef>
            </a:pPr>
            <a:r>
              <a:rPr lang="pl-PL" sz="1600" u="sng">
                <a:solidFill>
                  <a:srgbClr val="153357"/>
                </a:solidFill>
              </a:rPr>
              <a:t>2/3. Strategiczna polityka innowacyjna Mazowsza oraz Zarządzanie rozwojem </a:t>
            </a:r>
          </a:p>
          <a:p>
            <a:pPr marL="342900" indent="-342900">
              <a:spcBef>
                <a:spcPct val="30000"/>
              </a:spcBef>
            </a:pPr>
            <a:r>
              <a:rPr lang="pl-PL" sz="1600" u="sng">
                <a:solidFill>
                  <a:srgbClr val="153357"/>
                </a:solidFill>
              </a:rPr>
              <a:t>innowacyjności Mazowsza.</a:t>
            </a:r>
            <a:r>
              <a:rPr lang="pl-PL" sz="1600">
                <a:solidFill>
                  <a:srgbClr val="153357"/>
                </a:solidFill>
              </a:rPr>
              <a:t> </a:t>
            </a:r>
            <a:r>
              <a:rPr lang="pl-PL" sz="1600"/>
              <a:t>Kolejna część dokumentu w ramach której przeprowadzono </a:t>
            </a:r>
          </a:p>
          <a:p>
            <a:pPr marL="342900" indent="-342900">
              <a:spcBef>
                <a:spcPct val="30000"/>
              </a:spcBef>
            </a:pPr>
            <a:r>
              <a:rPr lang="pl-PL" sz="1600"/>
              <a:t>analizę założeń RSI w kontekście innych dokumentów strategicznych na poziomie regionu </a:t>
            </a:r>
          </a:p>
          <a:p>
            <a:pPr marL="342900" indent="-342900">
              <a:spcBef>
                <a:spcPct val="30000"/>
              </a:spcBef>
            </a:pPr>
            <a:r>
              <a:rPr lang="pl-PL" sz="1600"/>
              <a:t>(m.in. : Strategii e-Rozwoju, RPO WM, strategiami rozwojowymi stolic subregionów), jak </a:t>
            </a:r>
          </a:p>
          <a:p>
            <a:pPr marL="342900" indent="-342900">
              <a:spcBef>
                <a:spcPct val="30000"/>
              </a:spcBef>
            </a:pPr>
            <a:r>
              <a:rPr lang="pl-PL" sz="1600"/>
              <a:t>również dokonano określenia źródeł finansowania RSI (m.in.: RPO WM, PO KL, PO IG, itd.),</a:t>
            </a:r>
          </a:p>
          <a:p>
            <a:pPr marL="342900" indent="-342900" algn="just">
              <a:spcBef>
                <a:spcPct val="30000"/>
              </a:spcBef>
            </a:pPr>
            <a:r>
              <a:rPr lang="pl-PL" sz="1600" u="sng">
                <a:solidFill>
                  <a:srgbClr val="153357"/>
                </a:solidFill>
              </a:rPr>
              <a:t>4</a:t>
            </a:r>
            <a:r>
              <a:rPr lang="pl-PL" u="sng">
                <a:solidFill>
                  <a:srgbClr val="153357"/>
                </a:solidFill>
              </a:rPr>
              <a:t>. </a:t>
            </a:r>
            <a:r>
              <a:rPr lang="pl-PL" sz="1600" u="sng">
                <a:solidFill>
                  <a:srgbClr val="153357"/>
                </a:solidFill>
              </a:rPr>
              <a:t>Innowacyjność mazowieckich przedsiębiorstw</a:t>
            </a:r>
            <a:r>
              <a:rPr lang="pl-PL" u="sng">
                <a:solidFill>
                  <a:srgbClr val="153357"/>
                </a:solidFill>
              </a:rPr>
              <a:t>.</a:t>
            </a:r>
            <a:r>
              <a:rPr lang="pl-PL">
                <a:solidFill>
                  <a:srgbClr val="153357"/>
                </a:solidFill>
              </a:rPr>
              <a:t> </a:t>
            </a:r>
            <a:r>
              <a:rPr lang="pl-PL" sz="1600"/>
              <a:t>Czwarta część dokumentu poświecona </a:t>
            </a:r>
          </a:p>
          <a:p>
            <a:pPr marL="342900" indent="-342900" algn="just">
              <a:spcBef>
                <a:spcPct val="30000"/>
              </a:spcBef>
            </a:pPr>
            <a:r>
              <a:rPr lang="pl-PL" sz="1600"/>
              <a:t>została przedstawieniu sytuacji w tym trendów ale i procesów towarzyszących aktywności </a:t>
            </a:r>
          </a:p>
          <a:p>
            <a:pPr marL="342900" indent="-342900" algn="just">
              <a:spcBef>
                <a:spcPct val="30000"/>
              </a:spcBef>
            </a:pPr>
            <a:r>
              <a:rPr lang="pl-PL" sz="1600"/>
              <a:t>innowacyjnych przedsiębiorstw w regionie,</a:t>
            </a:r>
          </a:p>
          <a:p>
            <a:pPr marL="342900" indent="-342900" algn="just">
              <a:spcBef>
                <a:spcPct val="30000"/>
              </a:spcBef>
            </a:pPr>
            <a:endParaRPr lang="pl-PL" sz="1600"/>
          </a:p>
          <a:p>
            <a:pPr marL="342900" indent="-342900" algn="just">
              <a:spcBef>
                <a:spcPct val="30000"/>
              </a:spcBef>
            </a:pPr>
            <a:endParaRPr lang="pl-PL" sz="1600"/>
          </a:p>
          <a:p>
            <a:pPr marL="342900" indent="-342900" algn="just">
              <a:spcBef>
                <a:spcPct val="30000"/>
              </a:spcBef>
            </a:pPr>
            <a:endParaRPr lang="pl-PL" sz="1600">
              <a:solidFill>
                <a:srgbClr val="153357"/>
              </a:solidFill>
            </a:endParaRPr>
          </a:p>
          <a:p>
            <a:pPr marL="342900" indent="-342900" algn="just">
              <a:spcBef>
                <a:spcPct val="30000"/>
              </a:spcBef>
              <a:buFontTx/>
              <a:buChar char="•"/>
            </a:pPr>
            <a:endParaRPr lang="pl-PL" sz="1600"/>
          </a:p>
          <a:p>
            <a:pPr marL="342900" indent="-342900" algn="just">
              <a:spcBef>
                <a:spcPct val="30000"/>
              </a:spcBef>
              <a:buFontTx/>
              <a:buChar char="•"/>
            </a:pPr>
            <a:endParaRPr lang="pl-PL" sz="1600" b="1">
              <a:solidFill>
                <a:srgbClr val="153357"/>
              </a:solidFill>
            </a:endParaRPr>
          </a:p>
          <a:p>
            <a:pPr marL="342900" indent="-342900" algn="just">
              <a:spcBef>
                <a:spcPct val="30000"/>
              </a:spcBef>
            </a:pPr>
            <a:endParaRPr lang="pl-PL" sz="2000" b="1" u="sng">
              <a:solidFill>
                <a:srgbClr val="153357"/>
              </a:solidFill>
            </a:endParaRPr>
          </a:p>
          <a:p>
            <a:pPr marL="342900" indent="-342900">
              <a:spcBef>
                <a:spcPct val="30000"/>
              </a:spcBef>
              <a:buFontTx/>
              <a:buChar char="•"/>
            </a:pPr>
            <a:endParaRPr lang="pl-PL" sz="1600"/>
          </a:p>
          <a:p>
            <a:pPr marL="342900" indent="-342900" algn="just">
              <a:spcBef>
                <a:spcPct val="30000"/>
              </a:spcBef>
            </a:pPr>
            <a:endParaRPr lang="pl-PL" sz="1400"/>
          </a:p>
          <a:p>
            <a:pPr marL="342900" indent="-342900" algn="just">
              <a:spcBef>
                <a:spcPct val="30000"/>
              </a:spcBef>
            </a:pPr>
            <a:endParaRPr lang="pl-PL" sz="1400"/>
          </a:p>
        </p:txBody>
      </p:sp>
      <p:sp>
        <p:nvSpPr>
          <p:cNvPr id="22534" name="Text Box 11"/>
          <p:cNvSpPr txBox="1">
            <a:spLocks noChangeArrowheads="1"/>
          </p:cNvSpPr>
          <p:nvPr/>
        </p:nvSpPr>
        <p:spPr bwMode="auto">
          <a:xfrm>
            <a:off x="323850" y="4437063"/>
            <a:ext cx="165576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273050" indent="-273050">
              <a:spcBef>
                <a:spcPct val="30000"/>
              </a:spcBef>
            </a:pPr>
            <a:endParaRPr lang="pl-P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Grupa 20"/>
          <p:cNvGrpSpPr>
            <a:grpSpLocks/>
          </p:cNvGrpSpPr>
          <p:nvPr/>
        </p:nvGrpSpPr>
        <p:grpSpPr bwMode="auto">
          <a:xfrm>
            <a:off x="0" y="357188"/>
            <a:ext cx="9144000" cy="6500812"/>
            <a:chOff x="0" y="357166"/>
            <a:chExt cx="9144000" cy="6500834"/>
          </a:xfrm>
        </p:grpSpPr>
        <p:sp>
          <p:nvSpPr>
            <p:cNvPr id="4" name="Prostokąt 3"/>
            <p:cNvSpPr/>
            <p:nvPr/>
          </p:nvSpPr>
          <p:spPr>
            <a:xfrm>
              <a:off x="0" y="6500812"/>
              <a:ext cx="9144000" cy="357188"/>
            </a:xfrm>
            <a:prstGeom prst="rect">
              <a:avLst/>
            </a:prstGeom>
            <a:solidFill>
              <a:srgbClr val="FF000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grpSp>
          <p:nvGrpSpPr>
            <p:cNvPr id="23560" name="Grupa 19"/>
            <p:cNvGrpSpPr>
              <a:grpSpLocks/>
            </p:cNvGrpSpPr>
            <p:nvPr/>
          </p:nvGrpSpPr>
          <p:grpSpPr bwMode="auto">
            <a:xfrm>
              <a:off x="357158" y="357166"/>
              <a:ext cx="8429684" cy="422629"/>
              <a:chOff x="357158" y="357166"/>
              <a:chExt cx="8429684" cy="422629"/>
            </a:xfrm>
          </p:grpSpPr>
          <p:pic>
            <p:nvPicPr>
              <p:cNvPr id="23561" name="Obraz 4" descr="logotyp(claim)_pl.gif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57158" y="357166"/>
                <a:ext cx="2214578" cy="4226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562" name="Obraz 6" descr="piktogramy_zestaw.gif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500826" y="357166"/>
                <a:ext cx="2286016" cy="32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3554" name="Rectangle 7"/>
          <p:cNvSpPr>
            <a:spLocks noGrp="1"/>
          </p:cNvSpPr>
          <p:nvPr>
            <p:ph type="title" idx="4294967295"/>
          </p:nvPr>
        </p:nvSpPr>
        <p:spPr>
          <a:xfrm>
            <a:off x="395288" y="1773238"/>
            <a:ext cx="8640762" cy="3084512"/>
          </a:xfrm>
        </p:spPr>
        <p:txBody>
          <a:bodyPr/>
          <a:lstStyle/>
          <a:p>
            <a:pPr algn="l" eaLnBrk="1" hangingPunct="1"/>
            <a:r>
              <a:rPr lang="pl-PL" sz="240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pl-PL" sz="2400" smtClean="0">
                <a:solidFill>
                  <a:srgbClr val="FF0000"/>
                </a:solidFill>
                <a:latin typeface="Arial" charset="0"/>
              </a:rPr>
            </a:br>
            <a:r>
              <a:rPr lang="pl-PL" sz="240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pl-PL" sz="2400" smtClean="0">
                <a:solidFill>
                  <a:srgbClr val="FF0000"/>
                </a:solidFill>
                <a:latin typeface="Arial" charset="0"/>
              </a:rPr>
            </a:br>
            <a:r>
              <a:rPr lang="pl-PL" sz="2200" smtClean="0">
                <a:solidFill>
                  <a:schemeClr val="hlink"/>
                </a:solidFill>
                <a:latin typeface="Arial" charset="0"/>
              </a:rPr>
              <a:t/>
            </a:r>
            <a:br>
              <a:rPr lang="pl-PL" sz="2200" smtClean="0">
                <a:solidFill>
                  <a:schemeClr val="hlink"/>
                </a:solidFill>
                <a:latin typeface="Arial" charset="0"/>
              </a:rPr>
            </a:br>
            <a:endParaRPr lang="en-AU" sz="2400" smtClean="0">
              <a:latin typeface="Arial" charset="0"/>
            </a:endParaRPr>
          </a:p>
        </p:txBody>
      </p:sp>
      <p:sp>
        <p:nvSpPr>
          <p:cNvPr id="23555" name="Symbol zastępczy numeru slajdu 17"/>
          <p:cNvSpPr txBox="1">
            <a:spLocks noGrp="1"/>
          </p:cNvSpPr>
          <p:nvPr/>
        </p:nvSpPr>
        <p:spPr bwMode="auto">
          <a:xfrm>
            <a:off x="357188" y="6500813"/>
            <a:ext cx="42862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fld id="{F1A1FC58-D05D-490B-8B7E-513706739230}" type="slidenum">
              <a:rPr lang="pl-PL" sz="1200">
                <a:solidFill>
                  <a:schemeClr val="bg1"/>
                </a:solidFill>
                <a:cs typeface="Arial" charset="0"/>
              </a:rPr>
              <a:pPr/>
              <a:t>9</a:t>
            </a:fld>
            <a:endParaRPr lang="pl-PL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3556" name="Text Box 9"/>
          <p:cNvSpPr txBox="1">
            <a:spLocks noChangeArrowheads="1"/>
          </p:cNvSpPr>
          <p:nvPr/>
        </p:nvSpPr>
        <p:spPr bwMode="auto">
          <a:xfrm>
            <a:off x="107950" y="765175"/>
            <a:ext cx="5691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1">
                <a:solidFill>
                  <a:srgbClr val="153357"/>
                </a:solidFill>
              </a:rPr>
              <a:t> Struktura dokumentu</a:t>
            </a:r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179388" y="1196975"/>
            <a:ext cx="8856662" cy="610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342900" indent="-342900" algn="just">
              <a:spcBef>
                <a:spcPct val="30000"/>
              </a:spcBef>
            </a:pPr>
            <a:r>
              <a:rPr lang="pl-PL" sz="2000" b="1">
                <a:solidFill>
                  <a:srgbClr val="FF0000"/>
                </a:solidFill>
              </a:rPr>
              <a:t>Obszary tematyczne/rozdziały raportu</a:t>
            </a:r>
          </a:p>
          <a:p>
            <a:pPr marL="342900" indent="-342900" algn="just">
              <a:spcBef>
                <a:spcPct val="30000"/>
              </a:spcBef>
            </a:pPr>
            <a:r>
              <a:rPr lang="pl-PL" sz="1600" u="sng">
                <a:solidFill>
                  <a:srgbClr val="153357"/>
                </a:solidFill>
              </a:rPr>
              <a:t>5. Stan sfery badań i rozwoju w województwie mazowieckim.</a:t>
            </a:r>
            <a:r>
              <a:rPr lang="pl-PL" sz="1600">
                <a:solidFill>
                  <a:srgbClr val="153357"/>
                </a:solidFill>
              </a:rPr>
              <a:t> </a:t>
            </a:r>
            <a:r>
              <a:rPr lang="pl-PL" sz="1600"/>
              <a:t>Kolejna część raportu</a:t>
            </a:r>
          </a:p>
          <a:p>
            <a:pPr marL="342900" indent="-342900" algn="just">
              <a:spcBef>
                <a:spcPct val="30000"/>
              </a:spcBef>
            </a:pPr>
            <a:r>
              <a:rPr lang="pl-PL" sz="1600"/>
              <a:t>poświecona została diagnozie sfery badań i rozwoju w województwie z uwzględnieniem </a:t>
            </a:r>
          </a:p>
          <a:p>
            <a:pPr marL="342900" indent="-342900" algn="just">
              <a:spcBef>
                <a:spcPct val="30000"/>
              </a:spcBef>
            </a:pPr>
            <a:r>
              <a:rPr lang="pl-PL" sz="1600"/>
              <a:t>tak ważnych elementów jak transfer technologii, bariery komercjalizacji wiedzy, itd.,</a:t>
            </a:r>
          </a:p>
          <a:p>
            <a:pPr marL="342900" indent="-342900" algn="just">
              <a:spcBef>
                <a:spcPct val="30000"/>
              </a:spcBef>
            </a:pPr>
            <a:r>
              <a:rPr lang="pl-PL" sz="1600" u="sng">
                <a:solidFill>
                  <a:srgbClr val="153357"/>
                </a:solidFill>
              </a:rPr>
              <a:t>6.</a:t>
            </a:r>
            <a:r>
              <a:rPr lang="pl-PL" sz="1600" u="sng"/>
              <a:t> </a:t>
            </a:r>
            <a:r>
              <a:rPr lang="pl-PL" sz="1600" u="sng">
                <a:solidFill>
                  <a:srgbClr val="153357"/>
                </a:solidFill>
              </a:rPr>
              <a:t>Instytucje wsparcia</a:t>
            </a:r>
            <a:r>
              <a:rPr lang="pl-PL" sz="1600">
                <a:solidFill>
                  <a:srgbClr val="153357"/>
                </a:solidFill>
              </a:rPr>
              <a:t>. </a:t>
            </a:r>
            <a:r>
              <a:rPr lang="pl-PL" sz="1600"/>
              <a:t>Część szósta dokumentu to zdiagnozowanie stanu instytucji </a:t>
            </a:r>
          </a:p>
          <a:p>
            <a:pPr marL="342900" indent="-342900" algn="just">
              <a:spcBef>
                <a:spcPct val="30000"/>
              </a:spcBef>
            </a:pPr>
            <a:r>
              <a:rPr lang="pl-PL" sz="1600"/>
              <a:t>wsparcia w regionie,</a:t>
            </a:r>
          </a:p>
          <a:p>
            <a:pPr marL="342900" indent="-342900" algn="just">
              <a:spcBef>
                <a:spcPct val="30000"/>
              </a:spcBef>
            </a:pPr>
            <a:r>
              <a:rPr lang="pl-PL" sz="1600" u="sng">
                <a:solidFill>
                  <a:srgbClr val="153357"/>
                </a:solidFill>
              </a:rPr>
              <a:t>7. Koncepcja realizacji budowy systemu monitoringu RSI na Mazowszu. </a:t>
            </a:r>
          </a:p>
          <a:p>
            <a:pPr marL="342900" indent="-342900" algn="just">
              <a:spcBef>
                <a:spcPct val="30000"/>
              </a:spcBef>
            </a:pPr>
            <a:r>
              <a:rPr lang="pl-PL" sz="1600"/>
              <a:t>Przedmiotowa część raportu to przedstawienie propozycji autorów/SOOiP dalszej realizacji </a:t>
            </a:r>
          </a:p>
          <a:p>
            <a:pPr marL="342900" indent="-342900" algn="just">
              <a:spcBef>
                <a:spcPct val="30000"/>
              </a:spcBef>
            </a:pPr>
            <a:r>
              <a:rPr lang="pl-PL" sz="1600"/>
              <a:t>budowy systemu monitoringu w kontekście potrzeby doskonalenia zarządzania publicznego </a:t>
            </a:r>
          </a:p>
          <a:p>
            <a:pPr marL="342900" indent="-342900" algn="just">
              <a:spcBef>
                <a:spcPct val="30000"/>
              </a:spcBef>
            </a:pPr>
            <a:r>
              <a:rPr lang="pl-PL" sz="1600"/>
              <a:t>w sferze innowacji na Mazowszu,</a:t>
            </a:r>
          </a:p>
          <a:p>
            <a:pPr marL="342900" indent="-342900" algn="just">
              <a:spcBef>
                <a:spcPct val="30000"/>
              </a:spcBef>
            </a:pPr>
            <a:r>
              <a:rPr lang="pl-PL" sz="1600" u="sng">
                <a:solidFill>
                  <a:srgbClr val="153357"/>
                </a:solidFill>
              </a:rPr>
              <a:t>8. Wyzwania strategiczne – rekomendacje autorów</a:t>
            </a:r>
            <a:r>
              <a:rPr lang="pl-PL" sz="1600">
                <a:solidFill>
                  <a:srgbClr val="153357"/>
                </a:solidFill>
              </a:rPr>
              <a:t>. </a:t>
            </a:r>
            <a:r>
              <a:rPr lang="pl-PL" sz="1600"/>
              <a:t>Całość raportu została „zamknięta” </a:t>
            </a:r>
          </a:p>
          <a:p>
            <a:pPr marL="342900" indent="-342900" algn="just">
              <a:spcBef>
                <a:spcPct val="30000"/>
              </a:spcBef>
            </a:pPr>
            <a:r>
              <a:rPr lang="pl-PL" sz="1600"/>
              <a:t>rekomendacjami SOOiPP określającymi niezbędne działania warunkujące powodzenie </a:t>
            </a:r>
          </a:p>
          <a:p>
            <a:pPr marL="342900" indent="-342900" algn="just">
              <a:spcBef>
                <a:spcPct val="30000"/>
              </a:spcBef>
            </a:pPr>
            <a:r>
              <a:rPr lang="pl-PL" sz="1600"/>
              <a:t>realizacji projektu.</a:t>
            </a:r>
            <a:endParaRPr lang="pl-PL" sz="1600">
              <a:solidFill>
                <a:srgbClr val="153357"/>
              </a:solidFill>
            </a:endParaRPr>
          </a:p>
          <a:p>
            <a:pPr marL="342900" indent="-342900" algn="just">
              <a:spcBef>
                <a:spcPct val="30000"/>
              </a:spcBef>
              <a:buFontTx/>
              <a:buChar char="•"/>
            </a:pPr>
            <a:endParaRPr lang="pl-PL" sz="1600">
              <a:solidFill>
                <a:srgbClr val="153357"/>
              </a:solidFill>
            </a:endParaRPr>
          </a:p>
          <a:p>
            <a:pPr marL="342900" indent="-342900" algn="just">
              <a:spcBef>
                <a:spcPct val="30000"/>
              </a:spcBef>
              <a:buFontTx/>
              <a:buChar char="•"/>
            </a:pPr>
            <a:endParaRPr lang="pl-PL" sz="1600" b="1">
              <a:solidFill>
                <a:srgbClr val="153357"/>
              </a:solidFill>
            </a:endParaRPr>
          </a:p>
          <a:p>
            <a:pPr marL="342900" indent="-342900" algn="just">
              <a:spcBef>
                <a:spcPct val="30000"/>
              </a:spcBef>
            </a:pPr>
            <a:endParaRPr lang="pl-PL" sz="2000" b="1" u="sng">
              <a:solidFill>
                <a:srgbClr val="153357"/>
              </a:solidFill>
            </a:endParaRPr>
          </a:p>
          <a:p>
            <a:pPr marL="342900" indent="-342900">
              <a:spcBef>
                <a:spcPct val="30000"/>
              </a:spcBef>
              <a:buFontTx/>
              <a:buChar char="•"/>
            </a:pPr>
            <a:endParaRPr lang="pl-PL" sz="1600"/>
          </a:p>
          <a:p>
            <a:pPr marL="342900" indent="-342900" algn="just">
              <a:spcBef>
                <a:spcPct val="30000"/>
              </a:spcBef>
            </a:pPr>
            <a:endParaRPr lang="pl-PL" sz="1400"/>
          </a:p>
          <a:p>
            <a:pPr marL="342900" indent="-342900" algn="just">
              <a:spcBef>
                <a:spcPct val="30000"/>
              </a:spcBef>
            </a:pPr>
            <a:endParaRPr lang="pl-PL" sz="1400"/>
          </a:p>
        </p:txBody>
      </p:sp>
      <p:sp>
        <p:nvSpPr>
          <p:cNvPr id="23558" name="Text Box 11"/>
          <p:cNvSpPr txBox="1">
            <a:spLocks noChangeArrowheads="1"/>
          </p:cNvSpPr>
          <p:nvPr/>
        </p:nvSpPr>
        <p:spPr bwMode="auto">
          <a:xfrm>
            <a:off x="323850" y="4437063"/>
            <a:ext cx="165576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rIns="360000">
            <a:spAutoFit/>
          </a:bodyPr>
          <a:lstStyle/>
          <a:p>
            <a:pPr marL="273050" indent="-273050">
              <a:spcBef>
                <a:spcPct val="30000"/>
              </a:spcBef>
            </a:pPr>
            <a:endParaRPr lang="pl-P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2055</TotalTime>
  <Words>1890</Words>
  <Application>Microsoft Office PowerPoint</Application>
  <PresentationFormat>On-screen Show (4:3)</PresentationFormat>
  <Paragraphs>452</Paragraphs>
  <Slides>29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Szablon projektu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29</vt:i4>
      </vt:variant>
    </vt:vector>
  </HeadingPairs>
  <TitlesOfParts>
    <vt:vector size="37" baseType="lpstr">
      <vt:lpstr>Arial</vt:lpstr>
      <vt:lpstr>Calibri</vt:lpstr>
      <vt:lpstr>Times New Roman</vt:lpstr>
      <vt:lpstr>SimSun</vt:lpstr>
      <vt:lpstr>Mangal</vt:lpstr>
      <vt:lpstr>Motyw pakietu Office</vt:lpstr>
      <vt:lpstr>Arkusz</vt:lpstr>
      <vt:lpstr>Wykres</vt:lpstr>
      <vt:lpstr> II posiedzenie  Mazowieckiej Rady Innowacyjności     Warszawa, dnia 6 czerwca 2011 r. </vt:lpstr>
      <vt:lpstr>  Diagnoza poziomu innowacyjności na Mazowszu  w kontekście dokumentu:  Raport Otwarcia dotyczący stanu innowacyjności Mazowsza po uchwaleniu  Regionalnej Strategii Innowacji na lata 2007 - 2013   </vt:lpstr>
      <vt:lpstr>Plan prezentacji:  1. Geneza opracowania Raportu Otwarcia 2. Struktura dokumentu  3. Stan innowacyjności na Mazowszu – wybrane elementy 4. Kluczowe rekomendacje 5. Planowany czas prezentacji: 20 minut 6. Prowadzący: Marcin Postawka </vt:lpstr>
      <vt:lpstr>   </vt:lpstr>
      <vt:lpstr>   </vt:lpstr>
      <vt:lpstr>   </vt:lpstr>
      <vt:lpstr>   </vt:lpstr>
      <vt:lpstr>   </vt:lpstr>
      <vt:lpstr>   </vt:lpstr>
      <vt:lpstr>Slajd 10</vt:lpstr>
      <vt:lpstr>   </vt:lpstr>
      <vt:lpstr>Slajd 12</vt:lpstr>
      <vt:lpstr>Slajd 13</vt:lpstr>
      <vt:lpstr>Slajd 14</vt:lpstr>
      <vt:lpstr>Slajd 15</vt:lpstr>
      <vt:lpstr>Slajd 16</vt:lpstr>
      <vt:lpstr>Slajd 17</vt:lpstr>
      <vt:lpstr>   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   </vt:lpstr>
      <vt:lpstr>   </vt:lpstr>
      <vt:lpstr>   Wzrost innowacyjności przedsiębiorstw Mazowsza, prowadzący do przyspieszenia wzrostu i zwiększenia konkurencyjności w skali UE. Wzrost internacjonalizacji województwa Mazowieckiego  główny cel Regionalnej Strategii Innowacji  na lata 2007 – 2013                                                                                     Dziękuję za uwagę. </vt:lpstr>
    </vt:vector>
  </TitlesOfParts>
  <Company>UMWM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Arkadiusz Jedynak</dc:creator>
  <cp:lastModifiedBy>zaneta.wojtalewicz</cp:lastModifiedBy>
  <cp:revision>168</cp:revision>
  <dcterms:created xsi:type="dcterms:W3CDTF">2009-05-15T06:51:52Z</dcterms:created>
  <dcterms:modified xsi:type="dcterms:W3CDTF">2011-06-03T12:16:50Z</dcterms:modified>
</cp:coreProperties>
</file>